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69" r:id="rId2"/>
    <p:sldId id="290" r:id="rId3"/>
    <p:sldId id="299" r:id="rId4"/>
    <p:sldId id="297" r:id="rId5"/>
    <p:sldId id="298" r:id="rId6"/>
    <p:sldId id="301" r:id="rId7"/>
    <p:sldId id="302" r:id="rId8"/>
    <p:sldId id="303" r:id="rId9"/>
    <p:sldId id="306" r:id="rId10"/>
    <p:sldId id="287" r:id="rId11"/>
    <p:sldId id="29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ntok, Katherine" initials="LK"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6744" autoAdjust="0"/>
  </p:normalViewPr>
  <p:slideViewPr>
    <p:cSldViewPr snapToGrid="0">
      <p:cViewPr varScale="1">
        <p:scale>
          <a:sx n="53" d="100"/>
          <a:sy n="53" d="100"/>
        </p:scale>
        <p:origin x="1140" y="32"/>
      </p:cViewPr>
      <p:guideLst>
        <p:guide orient="horz" pos="2160"/>
        <p:guide pos="3840"/>
      </p:guideLst>
    </p:cSldViewPr>
  </p:slideViewPr>
  <p:outlineViewPr>
    <p:cViewPr>
      <p:scale>
        <a:sx n="33" d="100"/>
        <a:sy n="33" d="100"/>
      </p:scale>
      <p:origin x="0" y="-1578"/>
    </p:cViewPr>
  </p:outlineViewPr>
  <p:notesTextViewPr>
    <p:cViewPr>
      <p:scale>
        <a:sx n="1" d="1"/>
        <a:sy n="1" d="1"/>
      </p:scale>
      <p:origin x="0" y="0"/>
    </p:cViewPr>
  </p:notesTextViewPr>
  <p:notesViewPr>
    <p:cSldViewPr snapToGrid="0">
      <p:cViewPr varScale="1">
        <p:scale>
          <a:sx n="88" d="100"/>
          <a:sy n="88" d="100"/>
        </p:scale>
        <p:origin x="3822"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83F204-A0D2-4D64-AEBA-85AA67699B89}" type="datetimeFigureOut">
              <a:rPr lang="en-US" smtClean="0"/>
              <a:t>4/2/2020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3ECF62A-EAE0-4549-B9DD-E7B4FC48F34C}" type="slidenum">
              <a:rPr lang="en-US" smtClean="0"/>
              <a:t>‹#›</a:t>
            </a:fld>
            <a:endParaRPr lang="en-US"/>
          </a:p>
        </p:txBody>
      </p:sp>
    </p:spTree>
    <p:extLst>
      <p:ext uri="{BB962C8B-B14F-4D97-AF65-F5344CB8AC3E}">
        <p14:creationId xmlns:p14="http://schemas.microsoft.com/office/powerpoint/2010/main" val="1348015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D9E93D-FFDB-46FC-A298-D2D295BDBC0B}" type="datetimeFigureOut">
              <a:rPr lang="en-US" smtClean="0"/>
              <a:t>4/2/2020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765C09-F5F6-4679-8A6E-FCF98532A3A1}" type="slidenum">
              <a:rPr lang="en-US" smtClean="0"/>
              <a:t>‹#›</a:t>
            </a:fld>
            <a:endParaRPr lang="en-US"/>
          </a:p>
        </p:txBody>
      </p:sp>
    </p:spTree>
    <p:extLst>
      <p:ext uri="{BB962C8B-B14F-4D97-AF65-F5344CB8AC3E}">
        <p14:creationId xmlns:p14="http://schemas.microsoft.com/office/powerpoint/2010/main" val="1686209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whitehouse.gov/articles/15-days-slow-spread/"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twitter.com/DrTedros/status/1227297754499764230"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www.nih.gov/news-events/news-releases/nih-clinical-trial-remdesivir-treat-covid-19-begin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1200" b="0" i="0" kern="1200" dirty="0">
                <a:solidFill>
                  <a:schemeClr val="tx1"/>
                </a:solidFill>
                <a:effectLst/>
                <a:latin typeface="+mn-lt"/>
                <a:ea typeface="+mn-ea"/>
                <a:cs typeface="+mn-cs"/>
              </a:rPr>
              <a:t>CDC believes the symptoms of COVID-19 may appear in as few as 2 days or as long as 14 days after exposure. </a:t>
            </a:r>
          </a:p>
          <a:p>
            <a:pPr marL="171450" indent="-171450">
              <a:buFontTx/>
              <a:buChar char="-"/>
            </a:pPr>
            <a:r>
              <a:rPr lang="en-US" sz="1200" b="0" i="0" kern="1200" dirty="0" smtClean="0">
                <a:solidFill>
                  <a:schemeClr val="tx1"/>
                </a:solidFill>
                <a:effectLst/>
                <a:latin typeface="+mn-lt"/>
                <a:ea typeface="+mn-ea"/>
                <a:cs typeface="+mn-cs"/>
              </a:rPr>
              <a:t>Virus </a:t>
            </a:r>
            <a:r>
              <a:rPr lang="en-US" sz="1200" b="0" i="0" kern="1200" dirty="0">
                <a:solidFill>
                  <a:schemeClr val="tx1"/>
                </a:solidFill>
                <a:effectLst/>
                <a:latin typeface="+mn-lt"/>
                <a:ea typeface="+mn-ea"/>
                <a:cs typeface="+mn-cs"/>
              </a:rPr>
              <a:t>is 95% the same as one observed in bats and likely originated in bats.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b="0" i="0" kern="1200" dirty="0" smtClean="0">
                <a:solidFill>
                  <a:schemeClr val="tx1"/>
                </a:solidFill>
                <a:effectLst/>
                <a:latin typeface="+mn-lt"/>
                <a:ea typeface="+mn-ea"/>
                <a:cs typeface="+mn-cs"/>
              </a:rPr>
              <a:t>State and local public health departments have received diagnostic tests from CDC while medical providers are getting tests developed by commercial manufacturers. All of these tests are Real-Time Reverse Transcriptase (RT)-PCR Diagnostic Panels, that can provide results in 4 to 6 hours.</a:t>
            </a:r>
          </a:p>
          <a:p>
            <a:pPr marL="171450" indent="-171450">
              <a:buFontTx/>
              <a:buChar char="-"/>
            </a:pPr>
            <a:r>
              <a:rPr lang="en-US" sz="1200" b="0" i="0" kern="1200" dirty="0" smtClean="0">
                <a:solidFill>
                  <a:schemeClr val="tx1"/>
                </a:solidFill>
                <a:effectLst/>
                <a:latin typeface="+mn-lt"/>
                <a:ea typeface="+mn-ea"/>
                <a:cs typeface="+mn-cs"/>
              </a:rPr>
              <a:t>There </a:t>
            </a:r>
            <a:r>
              <a:rPr lang="en-US" sz="1200" b="0" i="0" kern="1200" dirty="0">
                <a:solidFill>
                  <a:schemeClr val="tx1"/>
                </a:solidFill>
                <a:effectLst/>
                <a:latin typeface="+mn-lt"/>
                <a:ea typeface="+mn-ea"/>
                <a:cs typeface="+mn-cs"/>
              </a:rPr>
              <a:t>is </a:t>
            </a:r>
            <a:r>
              <a:rPr lang="en-US" sz="1200" b="0" i="0" kern="1200" dirty="0" smtClean="0">
                <a:solidFill>
                  <a:schemeClr val="tx1"/>
                </a:solidFill>
                <a:effectLst/>
                <a:latin typeface="+mn-lt"/>
                <a:ea typeface="+mn-ea"/>
                <a:cs typeface="+mn-cs"/>
              </a:rPr>
              <a:t>no </a:t>
            </a:r>
            <a:r>
              <a:rPr lang="en-US" sz="1200" b="0" i="0" kern="1200" dirty="0">
                <a:solidFill>
                  <a:schemeClr val="tx1"/>
                </a:solidFill>
                <a:effectLst/>
                <a:latin typeface="+mn-lt"/>
                <a:ea typeface="+mn-ea"/>
                <a:cs typeface="+mn-cs"/>
              </a:rPr>
              <a:t>vaccine or </a:t>
            </a:r>
            <a:r>
              <a:rPr lang="en-US" sz="1200" b="0" i="0" kern="1200" dirty="0" smtClean="0">
                <a:solidFill>
                  <a:schemeClr val="tx1"/>
                </a:solidFill>
                <a:effectLst/>
                <a:latin typeface="+mn-lt"/>
                <a:ea typeface="+mn-ea"/>
                <a:cs typeface="+mn-cs"/>
              </a:rPr>
              <a:t>treatment</a:t>
            </a:r>
            <a:r>
              <a:rPr lang="en-US" sz="1200" b="0" i="0" kern="1200" baseline="0" dirty="0" smtClean="0">
                <a:solidFill>
                  <a:schemeClr val="tx1"/>
                </a:solidFill>
                <a:effectLst/>
                <a:latin typeface="+mn-lt"/>
                <a:ea typeface="+mn-ea"/>
                <a:cs typeface="+mn-cs"/>
              </a:rPr>
              <a:t> as of April 1, 2020. </a:t>
            </a:r>
            <a:r>
              <a:rPr lang="en-US" sz="1200" b="0" i="0" kern="1200" dirty="0" smtClean="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pPr marL="171450" indent="-171450">
              <a:buFontTx/>
              <a:buChar char="-"/>
            </a:pPr>
            <a:r>
              <a:rPr lang="en-US" dirty="0" smtClean="0"/>
              <a:t>Certain</a:t>
            </a:r>
            <a:r>
              <a:rPr lang="en-US" baseline="0" dirty="0" smtClean="0"/>
              <a:t> </a:t>
            </a:r>
            <a:r>
              <a:rPr lang="en-US" dirty="0" smtClean="0"/>
              <a:t>experimental therapeutics, such as convalescent</a:t>
            </a:r>
            <a:r>
              <a:rPr lang="en-US" baseline="0" dirty="0" smtClean="0"/>
              <a:t> </a:t>
            </a:r>
            <a:r>
              <a:rPr lang="en-US" dirty="0" smtClean="0"/>
              <a:t>plasma and anti-malarial drugs, have been FDA-approve</a:t>
            </a:r>
            <a:r>
              <a:rPr lang="en-US" baseline="0" dirty="0" smtClean="0"/>
              <a:t>d </a:t>
            </a:r>
            <a:r>
              <a:rPr lang="en-US" dirty="0" smtClean="0"/>
              <a:t>as emergency treatments.</a:t>
            </a:r>
            <a:r>
              <a:rPr lang="en-US" dirty="0"/>
              <a:t/>
            </a:r>
            <a:br>
              <a:rPr lang="en-US" dirty="0"/>
            </a:br>
            <a:endParaRPr lang="en-US" dirty="0"/>
          </a:p>
        </p:txBody>
      </p:sp>
      <p:sp>
        <p:nvSpPr>
          <p:cNvPr id="4" name="Slide Number Placeholder 3"/>
          <p:cNvSpPr>
            <a:spLocks noGrp="1"/>
          </p:cNvSpPr>
          <p:nvPr>
            <p:ph type="sldNum" sz="quarter" idx="5"/>
          </p:nvPr>
        </p:nvSpPr>
        <p:spPr/>
        <p:txBody>
          <a:bodyPr/>
          <a:lstStyle/>
          <a:p>
            <a:fld id="{991513F3-C29D-354B-B05C-C2945E360F60}" type="slidenum">
              <a:rPr lang="en-US" smtClean="0"/>
              <a:t>2</a:t>
            </a:fld>
            <a:endParaRPr lang="en-US"/>
          </a:p>
        </p:txBody>
      </p:sp>
    </p:spTree>
    <p:extLst>
      <p:ext uri="{BB962C8B-B14F-4D97-AF65-F5344CB8AC3E}">
        <p14:creationId xmlns:p14="http://schemas.microsoft.com/office/powerpoint/2010/main" val="2591614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kern="1200" dirty="0" smtClean="0">
                <a:solidFill>
                  <a:schemeClr val="tx1"/>
                </a:solidFill>
                <a:effectLst/>
                <a:latin typeface="+mn-lt"/>
                <a:ea typeface="+mn-ea"/>
                <a:cs typeface="+mn-cs"/>
              </a:rPr>
              <a:t>- On March 16, President Donald Trump </a:t>
            </a:r>
            <a:r>
              <a:rPr lang="en-US" sz="1200" b="0" i="0" u="sng" strike="noStrike" kern="1200" dirty="0" smtClean="0">
                <a:solidFill>
                  <a:schemeClr val="tx1"/>
                </a:solidFill>
                <a:effectLst/>
                <a:latin typeface="+mn-lt"/>
                <a:ea typeface="+mn-ea"/>
                <a:cs typeface="+mn-cs"/>
                <a:hlinkClick r:id="rId3"/>
              </a:rPr>
              <a:t>launched a 15-day plan</a:t>
            </a:r>
            <a:r>
              <a:rPr lang="en-US" sz="1200" b="0" i="0" kern="1200" dirty="0" smtClean="0">
                <a:solidFill>
                  <a:schemeClr val="tx1"/>
                </a:solidFill>
                <a:effectLst/>
                <a:latin typeface="+mn-lt"/>
                <a:ea typeface="+mn-ea"/>
                <a:cs typeface="+mn-cs"/>
              </a:rPr>
              <a:t> to slow the spread of COVID-19, the disease caused by the novel coronavirus SARS-CoV-2, advising Americans to stay home if they are ill, elderly or have serious underlying health conditions, and to stay home if they or a household member tests positive for the virus but doesn't require urgent medical care</a:t>
            </a:r>
          </a:p>
          <a:p>
            <a:pPr fontAlgn="base"/>
            <a:r>
              <a:rPr lang="en-US" sz="1200" b="0" i="0" kern="1200" dirty="0" smtClean="0">
                <a:solidFill>
                  <a:schemeClr val="tx1"/>
                </a:solidFill>
                <a:effectLst/>
                <a:latin typeface="+mn-lt"/>
                <a:ea typeface="+mn-ea"/>
                <a:cs typeface="+mn-cs"/>
              </a:rPr>
              <a:t>- In states and cities across the U.S., government officials have ordered residents to stay home, shelter in place and otherwise put their familiar routines "on pause" to help quell the spread of COVID-19.  </a:t>
            </a: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6765C09-F5F6-4679-8A6E-FCF98532A3A1}" type="slidenum">
              <a:rPr lang="en-US" smtClean="0"/>
              <a:t>4</a:t>
            </a:fld>
            <a:endParaRPr lang="en-US"/>
          </a:p>
        </p:txBody>
      </p:sp>
    </p:spTree>
    <p:extLst>
      <p:ext uri="{BB962C8B-B14F-4D97-AF65-F5344CB8AC3E}">
        <p14:creationId xmlns:p14="http://schemas.microsoft.com/office/powerpoint/2010/main" val="1902579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765C09-F5F6-4679-8A6E-FCF98532A3A1}" type="slidenum">
              <a:rPr lang="en-US" smtClean="0"/>
              <a:t>6</a:t>
            </a:fld>
            <a:endParaRPr lang="en-US"/>
          </a:p>
        </p:txBody>
      </p:sp>
    </p:spTree>
    <p:extLst>
      <p:ext uri="{BB962C8B-B14F-4D97-AF65-F5344CB8AC3E}">
        <p14:creationId xmlns:p14="http://schemas.microsoft.com/office/powerpoint/2010/main" val="2171936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765C09-F5F6-4679-8A6E-FCF98532A3A1}" type="slidenum">
              <a:rPr lang="en-US" smtClean="0"/>
              <a:t>8</a:t>
            </a:fld>
            <a:endParaRPr lang="en-US"/>
          </a:p>
        </p:txBody>
      </p:sp>
    </p:spTree>
    <p:extLst>
      <p:ext uri="{BB962C8B-B14F-4D97-AF65-F5344CB8AC3E}">
        <p14:creationId xmlns:p14="http://schemas.microsoft.com/office/powerpoint/2010/main" val="1933178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1200" b="0" i="0" kern="1200" dirty="0">
                <a:solidFill>
                  <a:schemeClr val="tx1"/>
                </a:solidFill>
                <a:effectLst/>
                <a:latin typeface="+mn-lt"/>
                <a:ea typeface="+mn-ea"/>
                <a:cs typeface="+mn-cs"/>
              </a:rPr>
              <a:t>Virus spreads from human to human via close contact or contact with </a:t>
            </a:r>
            <a:r>
              <a:rPr lang="en-US" sz="1200" b="0" i="0" kern="1200" dirty="0" smtClean="0">
                <a:solidFill>
                  <a:schemeClr val="tx1"/>
                </a:solidFill>
                <a:effectLst/>
                <a:latin typeface="+mn-lt"/>
                <a:ea typeface="+mn-ea"/>
                <a:cs typeface="+mn-cs"/>
              </a:rPr>
              <a:t>contaminated </a:t>
            </a:r>
            <a:r>
              <a:rPr lang="en-US" sz="1200" b="0" i="0" kern="1200" dirty="0">
                <a:solidFill>
                  <a:schemeClr val="tx1"/>
                </a:solidFill>
                <a:effectLst/>
                <a:latin typeface="+mn-lt"/>
                <a:ea typeface="+mn-ea"/>
                <a:cs typeface="+mn-cs"/>
              </a:rPr>
              <a:t>objects. </a:t>
            </a:r>
          </a:p>
          <a:p>
            <a:pPr marL="171450" indent="-171450">
              <a:buFontTx/>
              <a:buChar char="-"/>
            </a:pPr>
            <a:r>
              <a:rPr lang="en-US" sz="1200" b="0" i="0" kern="1200" dirty="0">
                <a:solidFill>
                  <a:schemeClr val="tx1"/>
                </a:solidFill>
                <a:effectLst/>
                <a:latin typeface="+mn-lt"/>
                <a:ea typeface="+mn-ea"/>
                <a:cs typeface="+mn-cs"/>
              </a:rPr>
              <a:t>Human to human transmission is significant because it means one does not need to be in contact with the original zoonotic source. </a:t>
            </a:r>
          </a:p>
          <a:p>
            <a:pPr marL="171450" indent="-171450">
              <a:buFontTx/>
              <a:buChar char="-"/>
            </a:pPr>
            <a:r>
              <a:rPr lang="en-US" sz="1200" b="0" i="0" kern="1200" dirty="0">
                <a:solidFill>
                  <a:schemeClr val="tx1"/>
                </a:solidFill>
                <a:effectLst/>
                <a:latin typeface="+mn-lt"/>
                <a:ea typeface="+mn-ea"/>
                <a:cs typeface="+mn-cs"/>
              </a:rPr>
              <a:t>The earlier we test for coronavirus infection, the faster someone can be isolated and given the appropriate therapy.</a:t>
            </a:r>
          </a:p>
          <a:p>
            <a:pPr marL="171450" indent="-171450">
              <a:buFontTx/>
              <a:buChar char="-"/>
            </a:pPr>
            <a:r>
              <a:rPr lang="en-US" dirty="0"/>
              <a:t>At this </a:t>
            </a:r>
            <a:r>
              <a:rPr lang="en-US" dirty="0" smtClean="0"/>
              <a:t>time (March 2, 2020), </a:t>
            </a:r>
            <a:r>
              <a:rPr lang="en-US" dirty="0"/>
              <a:t>it’s unclear how easily or sustainably the virus that causes COVID-19 is spreading between people. </a:t>
            </a:r>
            <a:endParaRPr lang="en-US" dirty="0" smtClean="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0" kern="1200" dirty="0" smtClean="0">
                <a:solidFill>
                  <a:schemeClr val="tx1"/>
                </a:solidFill>
                <a:effectLst/>
                <a:latin typeface="+mn-lt"/>
                <a:ea typeface="+mn-ea"/>
                <a:cs typeface="+mn-cs"/>
              </a:rPr>
              <a:t>On Thursday, January 30, WHO Declared Coronavirus A Global Health Emergency. </a:t>
            </a:r>
            <a:endParaRPr lang="en-US" sz="1200" b="0" i="0" kern="1200" dirty="0">
              <a:solidFill>
                <a:schemeClr val="tx1"/>
              </a:solidFill>
              <a:effectLst/>
              <a:latin typeface="+mn-lt"/>
              <a:ea typeface="+mn-ea"/>
              <a:cs typeface="+mn-cs"/>
            </a:endParaRPr>
          </a:p>
          <a:p>
            <a:pPr marL="171450" indent="-171450">
              <a:buFontTx/>
              <a:buChar char="-"/>
            </a:pPr>
            <a:r>
              <a:rPr lang="en-US" sz="1200" b="0" i="0" kern="1200" dirty="0" smtClean="0">
                <a:solidFill>
                  <a:schemeClr val="tx1"/>
                </a:solidFill>
                <a:effectLst/>
                <a:latin typeface="+mn-lt"/>
                <a:ea typeface="+mn-ea"/>
                <a:cs typeface="+mn-cs"/>
              </a:rPr>
              <a:t>Tuesday</a:t>
            </a:r>
            <a:r>
              <a:rPr lang="en-US" sz="1200" b="0" i="0" kern="1200" dirty="0">
                <a:solidFill>
                  <a:schemeClr val="tx1"/>
                </a:solidFill>
                <a:effectLst/>
                <a:latin typeface="+mn-lt"/>
                <a:ea typeface="+mn-ea"/>
                <a:cs typeface="+mn-cs"/>
              </a:rPr>
              <a:t>, Jan. 21: The CDC confirmed first case of the coronavirus in the U.S. in an individual who visited Wuhan. </a:t>
            </a:r>
          </a:p>
          <a:p>
            <a:pPr marL="171450" indent="-171450">
              <a:buFontTx/>
              <a:buChar char="-"/>
            </a:pPr>
            <a:r>
              <a:rPr lang="en-US" sz="1200" b="0" i="0" kern="1200" dirty="0">
                <a:solidFill>
                  <a:schemeClr val="tx1"/>
                </a:solidFill>
                <a:effectLst/>
                <a:latin typeface="+mn-lt"/>
                <a:ea typeface="+mn-ea"/>
                <a:cs typeface="+mn-cs"/>
              </a:rPr>
              <a:t>On February 11, 2020 the World Health Organization</a:t>
            </a:r>
            <a:r>
              <a:rPr lang="en-US" sz="1200" b="0" i="0" u="none" kern="1200" dirty="0">
                <a:solidFill>
                  <a:schemeClr val="tx1"/>
                </a:solidFill>
                <a:effectLst/>
                <a:latin typeface="+mn-lt"/>
                <a:ea typeface="+mn-ea"/>
                <a:cs typeface="+mn-cs"/>
              </a:rPr>
              <a:t> </a:t>
            </a:r>
            <a:r>
              <a:rPr lang="en-US" sz="1200" b="0" i="0" u="none" kern="1200" dirty="0">
                <a:solidFill>
                  <a:schemeClr val="tx1"/>
                </a:solidFill>
                <a:effectLst/>
                <a:latin typeface="+mn-lt"/>
                <a:ea typeface="+mn-ea"/>
                <a:cs typeface="+mn-cs"/>
                <a:hlinkClick r:id="rId3"/>
              </a:rPr>
              <a:t>announced</a:t>
            </a:r>
            <a:r>
              <a:rPr lang="en-US" sz="1200" b="0" i="0" u="none"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an official name for the disease COVID-19. </a:t>
            </a:r>
          </a:p>
          <a:p>
            <a:pPr marL="171450" indent="-171450">
              <a:buFontTx/>
              <a:buChar char="-"/>
            </a:pPr>
            <a:r>
              <a:rPr lang="en-US" sz="1200" b="0" i="0" kern="1200" dirty="0">
                <a:solidFill>
                  <a:schemeClr val="tx1"/>
                </a:solidFill>
                <a:effectLst/>
                <a:latin typeface="+mn-lt"/>
                <a:ea typeface="+mn-ea"/>
                <a:cs typeface="+mn-cs"/>
              </a:rPr>
              <a:t>Tuesday, Feb. 25: CDC has warned that disruptions to the U.S. from COVID-19 could be severe. The agency expects the disease to begin spreading at the community level in the U.S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b="0" i="0" kern="1200" dirty="0" smtClean="0">
                <a:solidFill>
                  <a:schemeClr val="tx1"/>
                </a:solidFill>
                <a:effectLst/>
                <a:latin typeface="+mn-lt"/>
                <a:ea typeface="+mn-ea"/>
                <a:cs typeface="+mn-cs"/>
              </a:rPr>
              <a:t>Wednesday, Feb. 26: </a:t>
            </a:r>
            <a:r>
              <a:rPr lang="en-US" sz="1200" b="0" i="0" u="none" strike="noStrike" kern="1200" dirty="0" smtClean="0">
                <a:solidFill>
                  <a:schemeClr val="tx1"/>
                </a:solidFill>
                <a:effectLst/>
                <a:latin typeface="+mn-lt"/>
                <a:ea typeface="+mn-ea"/>
                <a:cs typeface="+mn-cs"/>
                <a:hlinkClick r:id="rId4"/>
              </a:rPr>
              <a:t>NIH scientists began a randomized controlled trial</a:t>
            </a:r>
            <a:r>
              <a:rPr lang="en-US" sz="1200" b="0" i="0" kern="1200" dirty="0" smtClean="0">
                <a:solidFill>
                  <a:schemeClr val="tx1"/>
                </a:solidFill>
                <a:effectLst/>
                <a:latin typeface="+mn-lt"/>
                <a:ea typeface="+mn-ea"/>
                <a:cs typeface="+mn-cs"/>
              </a:rPr>
              <a:t> of the antiviral drug </a:t>
            </a:r>
            <a:r>
              <a:rPr lang="en-US" sz="1200" b="0" i="0" kern="1200" dirty="0" err="1" smtClean="0">
                <a:solidFill>
                  <a:schemeClr val="tx1"/>
                </a:solidFill>
                <a:effectLst/>
                <a:latin typeface="+mn-lt"/>
                <a:ea typeface="+mn-ea"/>
                <a:cs typeface="+mn-cs"/>
              </a:rPr>
              <a:t>remdesivir</a:t>
            </a:r>
            <a:r>
              <a:rPr lang="en-US" sz="1200" b="0" i="0" kern="1200" dirty="0" smtClean="0">
                <a:solidFill>
                  <a:schemeClr val="tx1"/>
                </a:solidFill>
                <a:effectLst/>
                <a:latin typeface="+mn-lt"/>
                <a:ea typeface="+mn-ea"/>
                <a:cs typeface="+mn-cs"/>
              </a:rPr>
              <a:t> that had been developed for Ebola, on a patient infected with SARS-CoV-2. This is the first clinical trial in the U.S. for an experimental treatment for COVID-19</a:t>
            </a:r>
          </a:p>
          <a:p>
            <a:pPr marL="171450" indent="-171450">
              <a:buFontTx/>
              <a:buChar char="-"/>
            </a:pPr>
            <a:r>
              <a:rPr lang="en-US" sz="1200" b="0" i="0" kern="1200" dirty="0" smtClean="0">
                <a:solidFill>
                  <a:schemeClr val="tx1"/>
                </a:solidFill>
                <a:effectLst/>
                <a:latin typeface="+mn-lt"/>
                <a:ea typeface="+mn-ea"/>
                <a:cs typeface="+mn-cs"/>
              </a:rPr>
              <a:t>Thursday</a:t>
            </a:r>
            <a:r>
              <a:rPr lang="en-US" sz="1200" b="0" i="0" kern="1200" dirty="0">
                <a:solidFill>
                  <a:schemeClr val="tx1"/>
                </a:solidFill>
                <a:effectLst/>
                <a:latin typeface="+mn-lt"/>
                <a:ea typeface="+mn-ea"/>
                <a:cs typeface="+mn-cs"/>
              </a:rPr>
              <a:t>, Feb 27: C.D.C. Confirms Possible Community Transmission Case in US </a:t>
            </a:r>
            <a:endParaRPr lang="en-US" sz="1200" b="0" i="0" kern="1200" dirty="0" smtClean="0">
              <a:solidFill>
                <a:schemeClr val="tx1"/>
              </a:solidFill>
              <a:effectLst/>
              <a:latin typeface="+mn-lt"/>
              <a:ea typeface="+mn-ea"/>
              <a:cs typeface="+mn-cs"/>
            </a:endParaRPr>
          </a:p>
          <a:p>
            <a:pPr marL="171450" indent="-171450">
              <a:buFontTx/>
              <a:buChar char="-"/>
            </a:pPr>
            <a:r>
              <a:rPr lang="en-US" sz="1200" b="0" i="0" kern="1200" dirty="0" smtClean="0">
                <a:solidFill>
                  <a:schemeClr val="tx1"/>
                </a:solidFill>
                <a:effectLst/>
                <a:latin typeface="+mn-lt"/>
                <a:ea typeface="+mn-ea"/>
                <a:cs typeface="+mn-cs"/>
              </a:rPr>
              <a:t>Sunday, March 1: There have now been 2 deaths from COVID-19 in Washington State. Six cases have been confirmed at a nursing home in the Seattle Suburb of Kirkland.</a:t>
            </a:r>
          </a:p>
          <a:p>
            <a:pPr marL="171450" indent="-171450">
              <a:buFontTx/>
              <a:buChar char="-"/>
            </a:pPr>
            <a:r>
              <a:rPr lang="en-US" sz="1200" b="0" i="0" kern="1200" dirty="0" smtClean="0">
                <a:solidFill>
                  <a:schemeClr val="tx1"/>
                </a:solidFill>
                <a:effectLst/>
                <a:latin typeface="+mn-lt"/>
                <a:ea typeface="+mn-ea"/>
                <a:cs typeface="+mn-cs"/>
              </a:rPr>
              <a:t>Monday April</a:t>
            </a:r>
            <a:r>
              <a:rPr lang="en-US" sz="1200" b="0" i="0" kern="1200" baseline="0" dirty="0" smtClean="0">
                <a:solidFill>
                  <a:schemeClr val="tx1"/>
                </a:solidFill>
                <a:effectLst/>
                <a:latin typeface="+mn-lt"/>
                <a:ea typeface="+mn-ea"/>
                <a:cs typeface="+mn-cs"/>
              </a:rPr>
              <a:t> 1: Cases of COVID have been reported in all US states. Ove 870,000 cases have been reported globally, with the US having the most reported cases (nearly 190,000). </a:t>
            </a:r>
            <a:endParaRPr lang="en-US" sz="1200" b="0" i="0" kern="1200" dirty="0" smtClean="0">
              <a:solidFill>
                <a:schemeClr val="tx1"/>
              </a:solidFill>
              <a:effectLst/>
              <a:latin typeface="+mn-lt"/>
              <a:ea typeface="+mn-ea"/>
              <a:cs typeface="+mn-cs"/>
            </a:endParaRPr>
          </a:p>
          <a:p>
            <a:pPr marL="171450" indent="-171450">
              <a:buFontTx/>
              <a:buChar char="-"/>
            </a:pPr>
            <a:endParaRPr lang="en-US" sz="1200" b="0" i="0" kern="1200" dirty="0">
              <a:solidFill>
                <a:schemeClr val="tx1"/>
              </a:solidFill>
              <a:effectLst/>
              <a:latin typeface="+mn-lt"/>
              <a:ea typeface="+mn-ea"/>
              <a:cs typeface="+mn-cs"/>
            </a:endParaRP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F8FC8EDB-AF78-410A-89E2-02E3B2B22AD3}" type="slidenum">
              <a:rPr lang="en-US" smtClean="0"/>
              <a:t>10</a:t>
            </a:fld>
            <a:endParaRPr lang="en-US"/>
          </a:p>
        </p:txBody>
      </p:sp>
    </p:spTree>
    <p:extLst>
      <p:ext uri="{BB962C8B-B14F-4D97-AF65-F5344CB8AC3E}">
        <p14:creationId xmlns:p14="http://schemas.microsoft.com/office/powerpoint/2010/main" val="10042101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5588000" y="2459620"/>
            <a:ext cx="5283200" cy="1121780"/>
          </a:xfrm>
        </p:spPr>
        <p:txBody>
          <a:bodyPr>
            <a:normAutofit/>
          </a:bodyPr>
          <a:lstStyle/>
          <a:p>
            <a:r>
              <a:rPr lang="en-US" sz="3200" dirty="0">
                <a:solidFill>
                  <a:schemeClr val="accent1"/>
                </a:solidFill>
              </a:rPr>
              <a:t>Document Title</a:t>
            </a:r>
          </a:p>
        </p:txBody>
      </p:sp>
      <p:sp>
        <p:nvSpPr>
          <p:cNvPr id="8" name="Subtitle 2"/>
          <p:cNvSpPr>
            <a:spLocks noGrp="1"/>
          </p:cNvSpPr>
          <p:nvPr>
            <p:ph type="subTitle" idx="1"/>
          </p:nvPr>
        </p:nvSpPr>
        <p:spPr>
          <a:xfrm>
            <a:off x="6502400" y="3886200"/>
            <a:ext cx="3454400" cy="1752600"/>
          </a:xfrm>
        </p:spPr>
        <p:txBody>
          <a:bodyPr>
            <a:normAutofit/>
          </a:bodyPr>
          <a:lstStyle/>
          <a:p>
            <a:pPr algn="l"/>
            <a:r>
              <a:rPr lang="en-US" sz="1400" dirty="0">
                <a:solidFill>
                  <a:schemeClr val="tx1">
                    <a:lumMod val="50000"/>
                    <a:lumOff val="50000"/>
                  </a:schemeClr>
                </a:solidFill>
              </a:rPr>
              <a:t>Authors</a:t>
            </a:r>
          </a:p>
          <a:p>
            <a:pPr algn="l"/>
            <a:r>
              <a:rPr lang="en-US" sz="1400" dirty="0">
                <a:solidFill>
                  <a:schemeClr val="tx1">
                    <a:lumMod val="50000"/>
                    <a:lumOff val="50000"/>
                  </a:schemeClr>
                </a:solidFill>
              </a:rPr>
              <a:t>Date</a:t>
            </a:r>
          </a:p>
          <a:p>
            <a:pPr algn="l"/>
            <a:r>
              <a:rPr lang="en-US" sz="1400" dirty="0">
                <a:solidFill>
                  <a:schemeClr val="tx1">
                    <a:lumMod val="50000"/>
                    <a:lumOff val="50000"/>
                  </a:schemeClr>
                </a:solidFill>
              </a:rPr>
              <a:t>For Internal Use Only</a:t>
            </a:r>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39329" y="1828800"/>
            <a:ext cx="3771565" cy="1731380"/>
          </a:xfrm>
          <a:prstGeom prst="rect">
            <a:avLst/>
          </a:prstGeom>
        </p:spPr>
      </p:pic>
      <p:cxnSp>
        <p:nvCxnSpPr>
          <p:cNvPr id="10" name="Straight Connector 9"/>
          <p:cNvCxnSpPr/>
          <p:nvPr/>
        </p:nvCxnSpPr>
        <p:spPr>
          <a:xfrm>
            <a:off x="5588000" y="2438400"/>
            <a:ext cx="0" cy="112178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4402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11684000" cy="609600"/>
          </a:xfrm>
        </p:spPr>
        <p:txBody>
          <a:bodyPr>
            <a:normAutofit/>
          </a:bodyPr>
          <a:lstStyle>
            <a:lvl1pPr algn="l">
              <a:defRPr sz="3200">
                <a:solidFill>
                  <a:srgbClr val="C00000"/>
                </a:solidFill>
                <a:latin typeface="Century Gothic" panose="020B0502020202020204" pitchFamily="34" charset="0"/>
              </a:defRPr>
            </a:lvl1pPr>
          </a:lstStyle>
          <a:p>
            <a:r>
              <a:rPr lang="en-US" dirty="0"/>
              <a:t>Click to edit Master title style</a:t>
            </a:r>
          </a:p>
        </p:txBody>
      </p:sp>
      <p:sp>
        <p:nvSpPr>
          <p:cNvPr id="3" name="Content Placeholder 2"/>
          <p:cNvSpPr>
            <a:spLocks noGrp="1"/>
          </p:cNvSpPr>
          <p:nvPr>
            <p:ph idx="1"/>
          </p:nvPr>
        </p:nvSpPr>
        <p:spPr>
          <a:xfrm>
            <a:off x="304800" y="838201"/>
            <a:ext cx="11684000" cy="5287963"/>
          </a:xfrm>
        </p:spPr>
        <p:txBody>
          <a:bodyPr/>
          <a:lstStyle>
            <a:lvl1pPr marL="0" indent="0">
              <a:buNone/>
              <a:defRPr sz="2400"/>
            </a:lvl1pPr>
            <a:lvl2pPr marL="742950" indent="-285750">
              <a:buClr>
                <a:schemeClr val="tx1"/>
              </a:buClr>
              <a:buFont typeface="Arial" panose="020B0604020202020204" pitchFamily="34" charset="0"/>
              <a:buChar char="•"/>
              <a:defRPr sz="2000"/>
            </a:lvl2pPr>
            <a:lvl3pPr marL="1143000" indent="-228600">
              <a:buClr>
                <a:schemeClr val="tx1">
                  <a:lumMod val="50000"/>
                  <a:lumOff val="50000"/>
                </a:schemeClr>
              </a:buClr>
              <a:buFont typeface="Calibri" panose="020F0502020204030204" pitchFamily="34" charset="0"/>
              <a:buChar char="‒"/>
              <a:defRPr sz="1800"/>
            </a:lvl3pPr>
          </a:lstStyle>
          <a:p>
            <a:pPr lvl="0"/>
            <a:r>
              <a:rPr lang="en-US" dirty="0"/>
              <a:t>Click to edit Master text styles</a:t>
            </a:r>
          </a:p>
          <a:p>
            <a:pPr lvl="1"/>
            <a:r>
              <a:rPr lang="en-US" dirty="0"/>
              <a:t>Second level</a:t>
            </a:r>
          </a:p>
          <a:p>
            <a:pPr lvl="2"/>
            <a:r>
              <a:rPr lang="en-US" dirty="0"/>
              <a:t>Third level</a:t>
            </a:r>
          </a:p>
        </p:txBody>
      </p:sp>
      <p:sp>
        <p:nvSpPr>
          <p:cNvPr id="5" name="Footer Placeholder 4"/>
          <p:cNvSpPr>
            <a:spLocks noGrp="1"/>
          </p:cNvSpPr>
          <p:nvPr>
            <p:ph type="ftr" sz="quarter" idx="11"/>
          </p:nvPr>
        </p:nvSpPr>
        <p:spPr>
          <a:xfrm>
            <a:off x="4165600" y="6428233"/>
            <a:ext cx="3860800" cy="365125"/>
          </a:xfrm>
        </p:spPr>
        <p:txBody>
          <a:bodyPr/>
          <a:lstStyle>
            <a:lvl1pPr>
              <a:defRPr sz="1000"/>
            </a:lvl1pPr>
          </a:lstStyle>
          <a:p>
            <a:r>
              <a:rPr lang="en-US" dirty="0"/>
              <a:t>Document Name</a:t>
            </a:r>
          </a:p>
        </p:txBody>
      </p:sp>
      <p:sp>
        <p:nvSpPr>
          <p:cNvPr id="10" name="Date Placeholder 4"/>
          <p:cNvSpPr>
            <a:spLocks noGrp="1"/>
          </p:cNvSpPr>
          <p:nvPr>
            <p:ph type="dt" sz="half" idx="10"/>
          </p:nvPr>
        </p:nvSpPr>
        <p:spPr>
          <a:xfrm>
            <a:off x="9097347" y="6358553"/>
            <a:ext cx="1454020" cy="365125"/>
          </a:xfrm>
          <a:prstGeom prst="rect">
            <a:avLst/>
          </a:prstGeom>
        </p:spPr>
        <p:txBody>
          <a:bodyPr/>
          <a:lstStyle/>
          <a:p>
            <a:fld id="{C86EC4D0-59FD-4A20-9A64-91984F037544}" type="datetimeFigureOut">
              <a:rPr lang="en-US" smtClean="0"/>
              <a:t>4/2/2020</a:t>
            </a:fld>
            <a:endParaRPr lang="en-US" dirty="0"/>
          </a:p>
        </p:txBody>
      </p:sp>
      <p:sp>
        <p:nvSpPr>
          <p:cNvPr id="12" name="Slide Number Placeholder 6"/>
          <p:cNvSpPr>
            <a:spLocks noGrp="1"/>
          </p:cNvSpPr>
          <p:nvPr>
            <p:ph type="sldNum" sz="quarter" idx="12"/>
          </p:nvPr>
        </p:nvSpPr>
        <p:spPr>
          <a:xfrm>
            <a:off x="10664890" y="6356350"/>
            <a:ext cx="688909" cy="365125"/>
          </a:xfrm>
          <a:prstGeom prst="rect">
            <a:avLst/>
          </a:prstGeom>
        </p:spPr>
        <p:txBody>
          <a:bodyPr/>
          <a:lstStyle>
            <a:lvl1pPr algn="r">
              <a:defRPr/>
            </a:lvl1pPr>
          </a:lstStyle>
          <a:p>
            <a:fld id="{8F744D30-725C-425F-933C-84DA990CAF03}" type="slidenum">
              <a:rPr lang="en-US" smtClean="0"/>
              <a:pPr/>
              <a:t>‹#›</a:t>
            </a:fld>
            <a:endParaRPr lang="en-US" dirty="0"/>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 y="6244673"/>
            <a:ext cx="1005840" cy="402661"/>
          </a:xfrm>
          <a:prstGeom prst="rect">
            <a:avLst/>
          </a:prstGeom>
        </p:spPr>
      </p:pic>
    </p:spTree>
    <p:extLst>
      <p:ext uri="{BB962C8B-B14F-4D97-AF65-F5344CB8AC3E}">
        <p14:creationId xmlns:p14="http://schemas.microsoft.com/office/powerpoint/2010/main" val="4136913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endParaRPr lang="en-US" dirty="0"/>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 y="6244673"/>
            <a:ext cx="1005840" cy="402661"/>
          </a:xfrm>
          <a:prstGeom prst="rect">
            <a:avLst/>
          </a:prstGeom>
        </p:spPr>
      </p:pic>
      <p:sp>
        <p:nvSpPr>
          <p:cNvPr id="10" name="Date Placeholder 4"/>
          <p:cNvSpPr>
            <a:spLocks noGrp="1"/>
          </p:cNvSpPr>
          <p:nvPr>
            <p:ph type="dt" sz="half" idx="10"/>
          </p:nvPr>
        </p:nvSpPr>
        <p:spPr>
          <a:xfrm>
            <a:off x="9097347" y="6358553"/>
            <a:ext cx="1454020" cy="365125"/>
          </a:xfrm>
          <a:prstGeom prst="rect">
            <a:avLst/>
          </a:prstGeom>
        </p:spPr>
        <p:txBody>
          <a:bodyPr/>
          <a:lstStyle/>
          <a:p>
            <a:fld id="{C86EC4D0-59FD-4A20-9A64-91984F037544}" type="datetimeFigureOut">
              <a:rPr lang="en-US" smtClean="0"/>
              <a:t>4/2/2020</a:t>
            </a:fld>
            <a:endParaRPr lang="en-US" dirty="0"/>
          </a:p>
        </p:txBody>
      </p:sp>
      <p:sp>
        <p:nvSpPr>
          <p:cNvPr id="12" name="Slide Number Placeholder 6"/>
          <p:cNvSpPr>
            <a:spLocks noGrp="1"/>
          </p:cNvSpPr>
          <p:nvPr>
            <p:ph type="sldNum" sz="quarter" idx="12"/>
          </p:nvPr>
        </p:nvSpPr>
        <p:spPr>
          <a:xfrm>
            <a:off x="10664890" y="6356350"/>
            <a:ext cx="688909" cy="365125"/>
          </a:xfrm>
          <a:prstGeom prst="rect">
            <a:avLst/>
          </a:prstGeom>
        </p:spPr>
        <p:txBody>
          <a:bodyPr/>
          <a:lstStyle>
            <a:lvl1pPr algn="r">
              <a:defRPr/>
            </a:lvl1pPr>
          </a:lstStyle>
          <a:p>
            <a:fld id="{8F744D30-725C-425F-933C-84DA990CAF03}" type="slidenum">
              <a:rPr lang="en-US" smtClean="0"/>
              <a:pPr/>
              <a:t>‹#›</a:t>
            </a:fld>
            <a:endParaRPr lang="en-US" dirty="0"/>
          </a:p>
        </p:txBody>
      </p:sp>
      <p:sp>
        <p:nvSpPr>
          <p:cNvPr id="13" name="Title 1"/>
          <p:cNvSpPr>
            <a:spLocks noGrp="1"/>
          </p:cNvSpPr>
          <p:nvPr>
            <p:ph type="title"/>
          </p:nvPr>
        </p:nvSpPr>
        <p:spPr>
          <a:xfrm>
            <a:off x="304800" y="76200"/>
            <a:ext cx="11684000" cy="609600"/>
          </a:xfrm>
        </p:spPr>
        <p:txBody>
          <a:bodyPr>
            <a:normAutofit/>
          </a:bodyPr>
          <a:lstStyle>
            <a:lvl1pPr algn="l">
              <a:defRPr sz="3200">
                <a:solidFill>
                  <a:schemeClr val="tx1"/>
                </a:solidFill>
              </a:defRPr>
            </a:lvl1pPr>
          </a:lstStyle>
          <a:p>
            <a:r>
              <a:rPr lang="en-US" dirty="0"/>
              <a:t>Click to edit Master title style</a:t>
            </a:r>
          </a:p>
        </p:txBody>
      </p:sp>
      <p:cxnSp>
        <p:nvCxnSpPr>
          <p:cNvPr id="15" name="Straight Connector 14"/>
          <p:cNvCxnSpPr/>
          <p:nvPr userDrawn="1"/>
        </p:nvCxnSpPr>
        <p:spPr>
          <a:xfrm>
            <a:off x="284586" y="685800"/>
            <a:ext cx="8763000" cy="0"/>
          </a:xfrm>
          <a:prstGeom prst="line">
            <a:avLst/>
          </a:prstGeom>
          <a:noFill/>
          <a:ln w="9525" cap="flat" cmpd="sng" algn="ctr">
            <a:solidFill>
              <a:srgbClr val="AC1E23">
                <a:shade val="95000"/>
                <a:satMod val="105000"/>
              </a:srgbClr>
            </a:solidFill>
            <a:prstDash val="solid"/>
          </a:ln>
          <a:effectLst/>
        </p:spPr>
      </p:cxnSp>
    </p:spTree>
    <p:extLst>
      <p:ext uri="{BB962C8B-B14F-4D97-AF65-F5344CB8AC3E}">
        <p14:creationId xmlns:p14="http://schemas.microsoft.com/office/powerpoint/2010/main" val="1974070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endParaRPr lang="en-US" dirty="0"/>
          </a:p>
        </p:txBody>
      </p:sp>
      <p:sp>
        <p:nvSpPr>
          <p:cNvPr id="12" name="Slide Number Placeholder 6"/>
          <p:cNvSpPr>
            <a:spLocks noGrp="1"/>
          </p:cNvSpPr>
          <p:nvPr>
            <p:ph type="sldNum" sz="quarter" idx="12"/>
          </p:nvPr>
        </p:nvSpPr>
        <p:spPr>
          <a:xfrm>
            <a:off x="10664890" y="6356350"/>
            <a:ext cx="688909" cy="365125"/>
          </a:xfrm>
          <a:prstGeom prst="rect">
            <a:avLst/>
          </a:prstGeom>
        </p:spPr>
        <p:txBody>
          <a:bodyPr/>
          <a:lstStyle>
            <a:lvl1pPr algn="r">
              <a:defRPr/>
            </a:lvl1pPr>
          </a:lstStyle>
          <a:p>
            <a:fld id="{8F744D30-725C-425F-933C-84DA990CAF03}" type="slidenum">
              <a:rPr lang="en-US" smtClean="0"/>
              <a:pPr/>
              <a:t>‹#›</a:t>
            </a:fld>
            <a:endParaRPr lang="en-US" dirty="0"/>
          </a:p>
        </p:txBody>
      </p:sp>
      <p:sp>
        <p:nvSpPr>
          <p:cNvPr id="13" name="Title 1"/>
          <p:cNvSpPr>
            <a:spLocks noGrp="1"/>
          </p:cNvSpPr>
          <p:nvPr>
            <p:ph type="title"/>
          </p:nvPr>
        </p:nvSpPr>
        <p:spPr>
          <a:xfrm>
            <a:off x="304800" y="76200"/>
            <a:ext cx="11684000" cy="609600"/>
          </a:xfrm>
        </p:spPr>
        <p:txBody>
          <a:bodyPr>
            <a:normAutofit/>
          </a:bodyPr>
          <a:lstStyle>
            <a:lvl1pPr algn="l">
              <a:defRPr sz="3200">
                <a:solidFill>
                  <a:schemeClr val="tx1"/>
                </a:solidFill>
              </a:defRPr>
            </a:lvl1pPr>
          </a:lstStyle>
          <a:p>
            <a:r>
              <a:rPr lang="en-US" dirty="0"/>
              <a:t>Click to edit Master title style</a:t>
            </a:r>
          </a:p>
        </p:txBody>
      </p:sp>
      <p:cxnSp>
        <p:nvCxnSpPr>
          <p:cNvPr id="15" name="Straight Connector 14"/>
          <p:cNvCxnSpPr/>
          <p:nvPr userDrawn="1"/>
        </p:nvCxnSpPr>
        <p:spPr>
          <a:xfrm>
            <a:off x="284586" y="685800"/>
            <a:ext cx="8763000" cy="0"/>
          </a:xfrm>
          <a:prstGeom prst="line">
            <a:avLst/>
          </a:prstGeom>
          <a:noFill/>
          <a:ln w="9525" cap="flat" cmpd="sng" algn="ctr">
            <a:solidFill>
              <a:srgbClr val="AC1E23">
                <a:shade val="95000"/>
                <a:satMod val="105000"/>
              </a:srgbClr>
            </a:solidFill>
            <a:prstDash val="solid"/>
          </a:ln>
          <a:effectLst/>
        </p:spPr>
      </p:cxnSp>
      <p:pic>
        <p:nvPicPr>
          <p:cNvPr id="11" name="Pictur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 y="6244673"/>
            <a:ext cx="1005840" cy="402661"/>
          </a:xfrm>
          <a:prstGeom prst="rect">
            <a:avLst/>
          </a:prstGeom>
        </p:spPr>
      </p:pic>
    </p:spTree>
    <p:extLst>
      <p:ext uri="{BB962C8B-B14F-4D97-AF65-F5344CB8AC3E}">
        <p14:creationId xmlns:p14="http://schemas.microsoft.com/office/powerpoint/2010/main" val="2525319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p>
        </p:txBody>
      </p:sp>
      <p:sp>
        <p:nvSpPr>
          <p:cNvPr id="8" name="Date Placeholder 4"/>
          <p:cNvSpPr>
            <a:spLocks noGrp="1"/>
          </p:cNvSpPr>
          <p:nvPr>
            <p:ph type="dt" sz="half" idx="10"/>
          </p:nvPr>
        </p:nvSpPr>
        <p:spPr>
          <a:xfrm>
            <a:off x="9097347" y="6358553"/>
            <a:ext cx="1454020" cy="365125"/>
          </a:xfrm>
          <a:prstGeom prst="rect">
            <a:avLst/>
          </a:prstGeom>
        </p:spPr>
        <p:txBody>
          <a:bodyPr/>
          <a:lstStyle/>
          <a:p>
            <a:fld id="{C86EC4D0-59FD-4A20-9A64-91984F037544}" type="datetimeFigureOut">
              <a:rPr lang="en-US" smtClean="0"/>
              <a:t>4/2/2020</a:t>
            </a:fld>
            <a:endParaRPr lang="en-US" dirty="0"/>
          </a:p>
        </p:txBody>
      </p:sp>
      <p:sp>
        <p:nvSpPr>
          <p:cNvPr id="10" name="Slide Number Placeholder 6"/>
          <p:cNvSpPr>
            <a:spLocks noGrp="1"/>
          </p:cNvSpPr>
          <p:nvPr>
            <p:ph type="sldNum" sz="quarter" idx="12"/>
          </p:nvPr>
        </p:nvSpPr>
        <p:spPr>
          <a:xfrm>
            <a:off x="10664890" y="6356350"/>
            <a:ext cx="688909" cy="365125"/>
          </a:xfrm>
          <a:prstGeom prst="rect">
            <a:avLst/>
          </a:prstGeom>
        </p:spPr>
        <p:txBody>
          <a:bodyPr/>
          <a:lstStyle>
            <a:lvl1pPr algn="r">
              <a:defRPr/>
            </a:lvl1pPr>
          </a:lstStyle>
          <a:p>
            <a:fld id="{8F744D30-725C-425F-933C-84DA990CAF03}" type="slidenum">
              <a:rPr lang="en-US" smtClean="0"/>
              <a:pPr/>
              <a:t>‹#›</a:t>
            </a:fld>
            <a:endParaRPr lang="en-US" dirty="0"/>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 y="6244673"/>
            <a:ext cx="1005840" cy="402661"/>
          </a:xfrm>
          <a:prstGeom prst="rect">
            <a:avLst/>
          </a:prstGeom>
        </p:spPr>
      </p:pic>
    </p:spTree>
    <p:extLst>
      <p:ext uri="{BB962C8B-B14F-4D97-AF65-F5344CB8AC3E}">
        <p14:creationId xmlns:p14="http://schemas.microsoft.com/office/powerpoint/2010/main" val="888939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11684000" cy="609600"/>
          </a:xfrm>
        </p:spPr>
        <p:txBody>
          <a:bodyPr>
            <a:normAutofit/>
          </a:bodyPr>
          <a:lstStyle>
            <a:lvl1pPr algn="l">
              <a:defRPr sz="3200" b="0">
                <a:solidFill>
                  <a:srgbClr val="C00000"/>
                </a:solidFill>
                <a:latin typeface="Century Gothic" panose="020B0502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38201"/>
            <a:ext cx="11684000" cy="5287963"/>
          </a:xfrm>
        </p:spPr>
        <p:txBody>
          <a:bodyPr/>
          <a:lstStyle>
            <a:lvl1pPr marL="0" indent="0">
              <a:buNone/>
              <a:defRPr sz="2400"/>
            </a:lvl1pPr>
            <a:lvl2pPr marL="742950" indent="-285750">
              <a:buClr>
                <a:schemeClr val="accent1"/>
              </a:buClr>
              <a:buFont typeface="Arial" panose="020B0604020202020204" pitchFamily="34" charset="0"/>
              <a:buChar char="•"/>
              <a:defRPr sz="2000"/>
            </a:lvl2pPr>
            <a:lvl3pPr marL="1143000" indent="-228600">
              <a:buClr>
                <a:schemeClr val="tx1">
                  <a:lumMod val="50000"/>
                  <a:lumOff val="50000"/>
                </a:schemeClr>
              </a:buClr>
              <a:buFont typeface="Calibri" panose="020F0502020204030204" pitchFamily="34" charset="0"/>
              <a:buChar char="‒"/>
              <a:defRPr sz="1800"/>
            </a:lvl3pPr>
          </a:lstStyle>
          <a:p>
            <a:pPr lvl="0"/>
            <a:r>
              <a:rPr lang="en-US" dirty="0"/>
              <a:t>Click to edit Master text styles</a:t>
            </a:r>
          </a:p>
          <a:p>
            <a:pPr lvl="1"/>
            <a:r>
              <a:rPr lang="en-US" dirty="0"/>
              <a:t>Second level</a:t>
            </a:r>
          </a:p>
          <a:p>
            <a:pPr lvl="2"/>
            <a:r>
              <a:rPr lang="en-US" dirty="0"/>
              <a:t>Third level</a:t>
            </a:r>
          </a:p>
        </p:txBody>
      </p:sp>
      <p:sp>
        <p:nvSpPr>
          <p:cNvPr id="5" name="Footer Placeholder 4"/>
          <p:cNvSpPr>
            <a:spLocks noGrp="1"/>
          </p:cNvSpPr>
          <p:nvPr>
            <p:ph type="ftr" sz="quarter" idx="11"/>
          </p:nvPr>
        </p:nvSpPr>
        <p:spPr>
          <a:xfrm>
            <a:off x="4165600" y="6428233"/>
            <a:ext cx="3860800" cy="365125"/>
          </a:xfrm>
        </p:spPr>
        <p:txBody>
          <a:bodyPr/>
          <a:lstStyle>
            <a:lvl1pPr>
              <a:defRPr sz="1000"/>
            </a:lvl1pPr>
          </a:lstStyle>
          <a:p>
            <a:endParaRPr lang="en-US"/>
          </a:p>
        </p:txBody>
      </p:sp>
      <p:sp>
        <p:nvSpPr>
          <p:cNvPr id="11" name="Date Placeholder 4"/>
          <p:cNvSpPr>
            <a:spLocks noGrp="1"/>
          </p:cNvSpPr>
          <p:nvPr>
            <p:ph type="dt" sz="half" idx="10"/>
          </p:nvPr>
        </p:nvSpPr>
        <p:spPr>
          <a:xfrm>
            <a:off x="9097347" y="6358553"/>
            <a:ext cx="1454020" cy="365125"/>
          </a:xfrm>
          <a:prstGeom prst="rect">
            <a:avLst/>
          </a:prstGeom>
        </p:spPr>
        <p:txBody>
          <a:bodyPr/>
          <a:lstStyle/>
          <a:p>
            <a:fld id="{C86EC4D0-59FD-4A20-9A64-91984F037544}" type="datetimeFigureOut">
              <a:rPr lang="en-US" smtClean="0"/>
              <a:t>4/2/2020</a:t>
            </a:fld>
            <a:endParaRPr lang="en-US" dirty="0"/>
          </a:p>
        </p:txBody>
      </p:sp>
      <p:sp>
        <p:nvSpPr>
          <p:cNvPr id="12" name="Slide Number Placeholder 6"/>
          <p:cNvSpPr>
            <a:spLocks noGrp="1"/>
          </p:cNvSpPr>
          <p:nvPr>
            <p:ph type="sldNum" sz="quarter" idx="12"/>
          </p:nvPr>
        </p:nvSpPr>
        <p:spPr>
          <a:xfrm>
            <a:off x="10664890" y="6356350"/>
            <a:ext cx="688909" cy="365125"/>
          </a:xfrm>
          <a:prstGeom prst="rect">
            <a:avLst/>
          </a:prstGeom>
        </p:spPr>
        <p:txBody>
          <a:bodyPr/>
          <a:lstStyle>
            <a:lvl1pPr algn="r">
              <a:defRPr/>
            </a:lvl1pPr>
          </a:lstStyle>
          <a:p>
            <a:fld id="{8F744D30-725C-425F-933C-84DA990CAF03}" type="slidenum">
              <a:rPr lang="en-US" smtClean="0"/>
              <a:pPr/>
              <a:t>‹#›</a:t>
            </a:fld>
            <a:endParaRPr lang="en-US" dirty="0"/>
          </a:p>
        </p:txBody>
      </p:sp>
      <p:cxnSp>
        <p:nvCxnSpPr>
          <p:cNvPr id="13" name="Straight Connector 12"/>
          <p:cNvCxnSpPr/>
          <p:nvPr userDrawn="1"/>
        </p:nvCxnSpPr>
        <p:spPr>
          <a:xfrm>
            <a:off x="284586" y="685800"/>
            <a:ext cx="8763000" cy="0"/>
          </a:xfrm>
          <a:prstGeom prst="line">
            <a:avLst/>
          </a:prstGeom>
          <a:noFill/>
          <a:ln w="19050" cap="flat" cmpd="sng" algn="ctr">
            <a:solidFill>
              <a:srgbClr val="C00000"/>
            </a:solidFill>
            <a:prstDash val="solid"/>
          </a:ln>
          <a:effectLst/>
        </p:spPr>
      </p:cxn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 y="6244673"/>
            <a:ext cx="1005840" cy="402661"/>
          </a:xfrm>
          <a:prstGeom prst="rect">
            <a:avLst/>
          </a:prstGeom>
        </p:spPr>
      </p:pic>
    </p:spTree>
    <p:extLst>
      <p:ext uri="{BB962C8B-B14F-4D97-AF65-F5344CB8AC3E}">
        <p14:creationId xmlns:p14="http://schemas.microsoft.com/office/powerpoint/2010/main" val="2279610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endParaRPr lang="en-US"/>
          </a:p>
        </p:txBody>
      </p:sp>
      <p:sp>
        <p:nvSpPr>
          <p:cNvPr id="12" name="Date Placeholder 4"/>
          <p:cNvSpPr txBox="1">
            <a:spLocks/>
          </p:cNvSpPr>
          <p:nvPr userDrawn="1"/>
        </p:nvSpPr>
        <p:spPr>
          <a:xfrm>
            <a:off x="9097347" y="6358553"/>
            <a:ext cx="145402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6EC4D0-59FD-4A20-9A64-91984F037544}" type="datetimeFigureOut">
              <a:rPr lang="en-US" smtClean="0"/>
              <a:pPr/>
              <a:t>4/2/2020</a:t>
            </a:fld>
            <a:endParaRPr lang="en-US" dirty="0"/>
          </a:p>
        </p:txBody>
      </p:sp>
      <p:sp>
        <p:nvSpPr>
          <p:cNvPr id="13" name="Slide Number Placeholder 6"/>
          <p:cNvSpPr>
            <a:spLocks noGrp="1"/>
          </p:cNvSpPr>
          <p:nvPr>
            <p:ph type="sldNum" sz="quarter" idx="12"/>
          </p:nvPr>
        </p:nvSpPr>
        <p:spPr>
          <a:xfrm>
            <a:off x="10664890" y="6356350"/>
            <a:ext cx="688909" cy="365125"/>
          </a:xfrm>
          <a:prstGeom prst="rect">
            <a:avLst/>
          </a:prstGeom>
        </p:spPr>
        <p:txBody>
          <a:bodyPr/>
          <a:lstStyle>
            <a:lvl1pPr algn="r">
              <a:defRPr/>
            </a:lvl1pPr>
          </a:lstStyle>
          <a:p>
            <a:fld id="{8F744D30-725C-425F-933C-84DA990CAF03}" type="slidenum">
              <a:rPr lang="en-US" smtClean="0"/>
              <a:pPr/>
              <a:t>‹#›</a:t>
            </a:fld>
            <a:endParaRPr lang="en-US" dirty="0"/>
          </a:p>
        </p:txBody>
      </p:sp>
      <p:sp>
        <p:nvSpPr>
          <p:cNvPr id="14" name="Title 1"/>
          <p:cNvSpPr>
            <a:spLocks noGrp="1"/>
          </p:cNvSpPr>
          <p:nvPr>
            <p:ph type="title"/>
          </p:nvPr>
        </p:nvSpPr>
        <p:spPr>
          <a:xfrm>
            <a:off x="304800" y="76200"/>
            <a:ext cx="11684000" cy="609600"/>
          </a:xfrm>
        </p:spPr>
        <p:txBody>
          <a:bodyPr>
            <a:normAutofit/>
          </a:bodyPr>
          <a:lstStyle>
            <a:lvl1pPr algn="l">
              <a:defRPr sz="3200">
                <a:solidFill>
                  <a:schemeClr val="tx1"/>
                </a:solidFill>
              </a:defRPr>
            </a:lvl1pPr>
          </a:lstStyle>
          <a:p>
            <a:r>
              <a:rPr lang="en-US" dirty="0"/>
              <a:t>Click to edit Master title style</a:t>
            </a:r>
          </a:p>
        </p:txBody>
      </p:sp>
      <p:cxnSp>
        <p:nvCxnSpPr>
          <p:cNvPr id="15" name="Straight Connector 14"/>
          <p:cNvCxnSpPr/>
          <p:nvPr userDrawn="1"/>
        </p:nvCxnSpPr>
        <p:spPr>
          <a:xfrm>
            <a:off x="293917" y="685800"/>
            <a:ext cx="8763000" cy="0"/>
          </a:xfrm>
          <a:prstGeom prst="line">
            <a:avLst/>
          </a:prstGeom>
          <a:noFill/>
          <a:ln w="9525" cap="flat" cmpd="sng" algn="ctr">
            <a:solidFill>
              <a:srgbClr val="AC1E23">
                <a:shade val="95000"/>
                <a:satMod val="105000"/>
              </a:srgbClr>
            </a:solidFill>
            <a:prstDash val="solid"/>
          </a:ln>
          <a:effectLst/>
        </p:spPr>
      </p:cxn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 y="6244673"/>
            <a:ext cx="1005840" cy="402661"/>
          </a:xfrm>
          <a:prstGeom prst="rect">
            <a:avLst/>
          </a:prstGeom>
        </p:spPr>
      </p:pic>
    </p:spTree>
    <p:extLst>
      <p:ext uri="{BB962C8B-B14F-4D97-AF65-F5344CB8AC3E}">
        <p14:creationId xmlns:p14="http://schemas.microsoft.com/office/powerpoint/2010/main" val="1778117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2EFC07-23DE-42DC-8898-3D23F50E7CD6}"/>
              </a:ext>
            </a:extLst>
          </p:cNvPr>
          <p:cNvSpPr>
            <a:spLocks noGrp="1"/>
          </p:cNvSpPr>
          <p:nvPr>
            <p:ph type="dt" sz="half" idx="10"/>
          </p:nvPr>
        </p:nvSpPr>
        <p:spPr/>
        <p:txBody>
          <a:bodyPr/>
          <a:lstStyle/>
          <a:p>
            <a:fld id="{FB1E6291-269F-4017-8EF3-5876289F47E8}" type="datetimeFigureOut">
              <a:rPr lang="en-US" smtClean="0"/>
              <a:t>4/2/2020</a:t>
            </a:fld>
            <a:endParaRPr lang="en-US"/>
          </a:p>
        </p:txBody>
      </p:sp>
      <p:sp>
        <p:nvSpPr>
          <p:cNvPr id="3" name="Footer Placeholder 2">
            <a:extLst>
              <a:ext uri="{FF2B5EF4-FFF2-40B4-BE49-F238E27FC236}">
                <a16:creationId xmlns:a16="http://schemas.microsoft.com/office/drawing/2014/main" id="{65A54AAF-0D39-41F9-A739-48D8AC24C96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AC40F39-43DB-40AC-88DF-DB040AB0E77B}"/>
              </a:ext>
            </a:extLst>
          </p:cNvPr>
          <p:cNvSpPr>
            <a:spLocks noGrp="1"/>
          </p:cNvSpPr>
          <p:nvPr>
            <p:ph type="sldNum" sz="quarter" idx="12"/>
          </p:nvPr>
        </p:nvSpPr>
        <p:spPr/>
        <p:txBody>
          <a:bodyPr/>
          <a:lstStyle/>
          <a:p>
            <a:fld id="{7823D4CB-B0FD-47F7-BD03-A2F41CD6399B}" type="slidenum">
              <a:rPr lang="en-US" smtClean="0"/>
              <a:t>‹#›</a:t>
            </a:fld>
            <a:endParaRPr lang="en-US"/>
          </a:p>
        </p:txBody>
      </p:sp>
    </p:spTree>
    <p:extLst>
      <p:ext uri="{BB962C8B-B14F-4D97-AF65-F5344CB8AC3E}">
        <p14:creationId xmlns:p14="http://schemas.microsoft.com/office/powerpoint/2010/main" val="2015303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7" name="Date Placeholder 4"/>
          <p:cNvSpPr>
            <a:spLocks noGrp="1"/>
          </p:cNvSpPr>
          <p:nvPr>
            <p:ph type="dt" sz="half" idx="2"/>
          </p:nvPr>
        </p:nvSpPr>
        <p:spPr>
          <a:xfrm>
            <a:off x="9097347" y="6358553"/>
            <a:ext cx="1454020" cy="365125"/>
          </a:xfrm>
          <a:prstGeom prst="rect">
            <a:avLst/>
          </a:prstGeom>
        </p:spPr>
        <p:txBody>
          <a:bodyPr/>
          <a:lstStyle/>
          <a:p>
            <a:fld id="{C86EC4D0-59FD-4A20-9A64-91984F037544}" type="datetimeFigureOut">
              <a:rPr lang="en-US" smtClean="0"/>
              <a:t>4/2/2020</a:t>
            </a:fld>
            <a:endParaRPr lang="en-US" dirty="0"/>
          </a:p>
        </p:txBody>
      </p:sp>
      <p:sp>
        <p:nvSpPr>
          <p:cNvPr id="9" name="Slide Number Placeholder 6"/>
          <p:cNvSpPr>
            <a:spLocks noGrp="1"/>
          </p:cNvSpPr>
          <p:nvPr>
            <p:ph type="sldNum" sz="quarter" idx="4"/>
          </p:nvPr>
        </p:nvSpPr>
        <p:spPr>
          <a:xfrm>
            <a:off x="10664890" y="6356350"/>
            <a:ext cx="688909" cy="365125"/>
          </a:xfrm>
          <a:prstGeom prst="rect">
            <a:avLst/>
          </a:prstGeom>
        </p:spPr>
        <p:txBody>
          <a:bodyPr/>
          <a:lstStyle>
            <a:lvl1pPr algn="r">
              <a:defRPr/>
            </a:lvl1pPr>
          </a:lstStyle>
          <a:p>
            <a:fld id="{8F744D30-725C-425F-933C-84DA990CAF03}" type="slidenum">
              <a:rPr lang="en-US" smtClean="0"/>
              <a:pPr/>
              <a:t>‹#›</a:t>
            </a:fld>
            <a:endParaRPr lang="en-US" dirty="0"/>
          </a:p>
        </p:txBody>
      </p:sp>
    </p:spTree>
    <p:extLst>
      <p:ext uri="{BB962C8B-B14F-4D97-AF65-F5344CB8AC3E}">
        <p14:creationId xmlns:p14="http://schemas.microsoft.com/office/powerpoint/2010/main" val="3132268688"/>
      </p:ext>
    </p:extLst>
  </p:cSld>
  <p:clrMap bg1="lt1" tx1="dk1" bg2="lt2" tx2="dk2" accent1="accent1" accent2="accent2" accent3="accent3" accent4="accent4" accent5="accent5" accent6="accent6" hlink="hlink" folHlink="folHlink"/>
  <p:sldLayoutIdLst>
    <p:sldLayoutId id="2147483865" r:id="rId1"/>
    <p:sldLayoutId id="2147483871" r:id="rId2"/>
    <p:sldLayoutId id="2147483867" r:id="rId3"/>
    <p:sldLayoutId id="2147483868" r:id="rId4"/>
    <p:sldLayoutId id="2147483649" r:id="rId5"/>
    <p:sldLayoutId id="2147483862" r:id="rId6"/>
    <p:sldLayoutId id="2147483863" r:id="rId7"/>
    <p:sldLayoutId id="2147483872"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s://asm.org/Press-Releases/2020/COVID-19-Resources" TargetMode="External"/><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5" Type="http://schemas.openxmlformats.org/officeDocument/2006/relationships/image" Target="../media/image20.jpeg"/><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38582" y="3429971"/>
            <a:ext cx="4210274" cy="421642"/>
          </a:xfrm>
        </p:spPr>
        <p:txBody>
          <a:bodyPr>
            <a:noAutofit/>
          </a:bodyPr>
          <a:lstStyle/>
          <a:p>
            <a:pPr algn="l"/>
            <a:r>
              <a:rPr lang="en-US" sz="2800" dirty="0" smtClean="0">
                <a:solidFill>
                  <a:srgbClr val="C00000"/>
                </a:solidFill>
                <a:latin typeface="Century Gothic" panose="020B0502020202020204" pitchFamily="34" charset="0"/>
              </a:rPr>
              <a:t>Updates on </a:t>
            </a:r>
            <a:r>
              <a:rPr lang="en-US" sz="2800" b="1" dirty="0" smtClean="0">
                <a:solidFill>
                  <a:srgbClr val="C00000"/>
                </a:solidFill>
                <a:latin typeface="Century Gothic" panose="020B0502020202020204" pitchFamily="34" charset="0"/>
              </a:rPr>
              <a:t>COVID-19</a:t>
            </a:r>
            <a:r>
              <a:rPr lang="en-US" sz="3200" b="1" dirty="0">
                <a:solidFill>
                  <a:srgbClr val="C00000"/>
                </a:solidFill>
                <a:latin typeface="Century Gothic" panose="020B0502020202020204" pitchFamily="34" charset="0"/>
              </a:rPr>
              <a:t/>
            </a:r>
            <a:br>
              <a:rPr lang="en-US" sz="3200" b="1" dirty="0">
                <a:solidFill>
                  <a:srgbClr val="C00000"/>
                </a:solidFill>
                <a:latin typeface="Century Gothic" panose="020B0502020202020204" pitchFamily="34" charset="0"/>
              </a:rPr>
            </a:br>
            <a:endParaRPr lang="en-US" sz="3200" b="1" dirty="0">
              <a:solidFill>
                <a:srgbClr val="C00000"/>
              </a:solidFill>
              <a:latin typeface="Century Gothic" panose="020B0502020202020204" pitchFamily="34" charset="0"/>
            </a:endParaRP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6107" y="2057457"/>
            <a:ext cx="3174554" cy="1502723"/>
          </a:xfrm>
          <a:prstGeom prst="rect">
            <a:avLst/>
          </a:prstGeom>
        </p:spPr>
      </p:pic>
      <p:cxnSp>
        <p:nvCxnSpPr>
          <p:cNvPr id="6" name="Straight Connector 5"/>
          <p:cNvCxnSpPr/>
          <p:nvPr/>
        </p:nvCxnSpPr>
        <p:spPr>
          <a:xfrm>
            <a:off x="5715000" y="2441986"/>
            <a:ext cx="0" cy="111819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27496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978" y="86958"/>
            <a:ext cx="11684000" cy="609600"/>
          </a:xfrm>
        </p:spPr>
        <p:txBody>
          <a:bodyPr>
            <a:normAutofit/>
          </a:bodyPr>
          <a:lstStyle/>
          <a:p>
            <a:pPr algn="l"/>
            <a:r>
              <a:rPr lang="en-US" dirty="0"/>
              <a:t>Global Spread is Expected to Continue</a:t>
            </a: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72936" y="953315"/>
            <a:ext cx="8922327" cy="5773270"/>
          </a:xfrm>
          <a:prstGeom prst="rect">
            <a:avLst/>
          </a:prstGeom>
        </p:spPr>
      </p:pic>
    </p:spTree>
    <p:extLst>
      <p:ext uri="{BB962C8B-B14F-4D97-AF65-F5344CB8AC3E}">
        <p14:creationId xmlns:p14="http://schemas.microsoft.com/office/powerpoint/2010/main" val="28390033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About ASM</a:t>
            </a:r>
          </a:p>
        </p:txBody>
      </p:sp>
      <p:sp>
        <p:nvSpPr>
          <p:cNvPr id="3" name="Content Placeholder 2"/>
          <p:cNvSpPr>
            <a:spLocks noGrp="1"/>
          </p:cNvSpPr>
          <p:nvPr>
            <p:ph idx="1"/>
          </p:nvPr>
        </p:nvSpPr>
        <p:spPr>
          <a:xfrm>
            <a:off x="304800" y="838201"/>
            <a:ext cx="5923878" cy="5287963"/>
          </a:xfrm>
        </p:spPr>
        <p:txBody>
          <a:bodyPr>
            <a:normAutofit fontScale="77500" lnSpcReduction="20000"/>
          </a:bodyPr>
          <a:lstStyle/>
          <a:p>
            <a:endParaRPr lang="en-US" dirty="0"/>
          </a:p>
          <a:p>
            <a:pPr>
              <a:lnSpc>
                <a:spcPct val="170000"/>
              </a:lnSpc>
            </a:pPr>
            <a:r>
              <a:rPr lang="en-US" sz="2100" dirty="0"/>
              <a:t>The American Society for Microbiology is one of the largest professional societies dedicated to the life sciences and is composed of 30,000 scientists and health practitioners. ASM's mission is to promote and advance the microbial sciences.</a:t>
            </a:r>
            <a:br>
              <a:rPr lang="en-US" sz="2100" dirty="0"/>
            </a:br>
            <a:r>
              <a:rPr lang="en-US" sz="2100" dirty="0"/>
              <a:t> </a:t>
            </a:r>
            <a:br>
              <a:rPr lang="en-US" sz="2100" dirty="0"/>
            </a:br>
            <a:r>
              <a:rPr lang="en-US" sz="2100" dirty="0"/>
              <a:t>ASM advances the microbial sciences through conferences, publications, certifications and educational opportunities. It enhances laboratory capacity around the globe through training and resources. It provides a network for scientists in academia, industry and clinical settings. Additionally, ASM promotes a deeper understanding of the microbial sciences to diverse audiences.</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42606" y="1511558"/>
            <a:ext cx="5267719" cy="3447320"/>
          </a:xfrm>
          <a:prstGeom prst="rect">
            <a:avLst/>
          </a:prstGeom>
        </p:spPr>
      </p:pic>
      <p:sp>
        <p:nvSpPr>
          <p:cNvPr id="5" name="Rectangle 4"/>
          <p:cNvSpPr/>
          <p:nvPr/>
        </p:nvSpPr>
        <p:spPr>
          <a:xfrm>
            <a:off x="3141831" y="5632234"/>
            <a:ext cx="6096000" cy="646331"/>
          </a:xfrm>
          <a:prstGeom prst="rect">
            <a:avLst/>
          </a:prstGeom>
        </p:spPr>
        <p:txBody>
          <a:bodyPr>
            <a:spAutoFit/>
          </a:bodyPr>
          <a:lstStyle/>
          <a:p>
            <a:pPr algn="ctr"/>
            <a:r>
              <a:rPr lang="en-US" b="1" dirty="0"/>
              <a:t>For more information about COVID-19 visit: </a:t>
            </a:r>
            <a:r>
              <a:rPr lang="en-US" b="1" dirty="0">
                <a:hlinkClick r:id="rId3"/>
              </a:rPr>
              <a:t>https://asm.org/Press-Releases/2020/COVID-19-Resources</a:t>
            </a:r>
            <a:endParaRPr lang="en-US" b="1" dirty="0"/>
          </a:p>
        </p:txBody>
      </p:sp>
    </p:spTree>
    <p:extLst>
      <p:ext uri="{BB962C8B-B14F-4D97-AF65-F5344CB8AC3E}">
        <p14:creationId xmlns:p14="http://schemas.microsoft.com/office/powerpoint/2010/main" val="32170710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9" y="86958"/>
            <a:ext cx="7497097" cy="609600"/>
          </a:xfrm>
        </p:spPr>
        <p:txBody>
          <a:bodyPr>
            <a:normAutofit/>
          </a:bodyPr>
          <a:lstStyle/>
          <a:p>
            <a:r>
              <a:rPr lang="en-US" dirty="0" smtClean="0">
                <a:solidFill>
                  <a:srgbClr val="C00000"/>
                </a:solidFill>
              </a:rPr>
              <a:t>What is COVID-19? </a:t>
            </a:r>
            <a:endParaRPr lang="en-US" sz="2400" dirty="0">
              <a:solidFill>
                <a:srgbClr val="C00000"/>
              </a:solidFill>
            </a:endParaRPr>
          </a:p>
        </p:txBody>
      </p:sp>
      <p:sp>
        <p:nvSpPr>
          <p:cNvPr id="8" name="Content Placeholder 2">
            <a:extLst>
              <a:ext uri="{FF2B5EF4-FFF2-40B4-BE49-F238E27FC236}">
                <a16:creationId xmlns:a16="http://schemas.microsoft.com/office/drawing/2014/main" id="{1621B68E-BD94-E041-BEC1-D6C1D1761202}"/>
              </a:ext>
            </a:extLst>
          </p:cNvPr>
          <p:cNvSpPr txBox="1">
            <a:spLocks/>
          </p:cNvSpPr>
          <p:nvPr/>
        </p:nvSpPr>
        <p:spPr>
          <a:xfrm>
            <a:off x="1981200" y="1330439"/>
            <a:ext cx="7598780" cy="4827202"/>
          </a:xfrm>
          <a:prstGeom prst="rect">
            <a:avLst/>
          </a:prstGeom>
        </p:spPr>
        <p:txBody>
          <a:bodyPr/>
          <a:lstStyle>
            <a:lvl1pPr marL="342900" indent="-342900" algn="l" defTabSz="457200" rtl="0" eaLnBrk="1" latinLnBrk="0" hangingPunct="1">
              <a:spcBef>
                <a:spcPct val="20000"/>
              </a:spcBef>
              <a:buFont typeface="Arial"/>
              <a:buChar char="•"/>
              <a:defRPr sz="3200" kern="1200">
                <a:solidFill>
                  <a:srgbClr val="40404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40404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40404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40404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40404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800"/>
          </a:p>
          <a:p>
            <a:endParaRPr lang="en-US" sz="1800"/>
          </a:p>
          <a:p>
            <a:endParaRPr lang="en-US" sz="1800"/>
          </a:p>
          <a:p>
            <a:endParaRPr lang="en-US" sz="1800" dirty="0"/>
          </a:p>
        </p:txBody>
      </p:sp>
      <p:sp>
        <p:nvSpPr>
          <p:cNvPr id="26" name="TextBox 25"/>
          <p:cNvSpPr txBox="1"/>
          <p:nvPr/>
        </p:nvSpPr>
        <p:spPr>
          <a:xfrm>
            <a:off x="480096" y="1244375"/>
            <a:ext cx="5716308" cy="5016758"/>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The 2019 </a:t>
            </a:r>
            <a:r>
              <a:rPr lang="en-US" sz="2000" dirty="0"/>
              <a:t>novel </a:t>
            </a:r>
            <a:r>
              <a:rPr lang="en-US" sz="2000" dirty="0" smtClean="0"/>
              <a:t>coronavirus infection is a respiratory infection caused by a virus</a:t>
            </a:r>
          </a:p>
          <a:p>
            <a:pPr marL="285750" indent="-285750">
              <a:buFont typeface="Arial" panose="020B0604020202020204" pitchFamily="34" charset="0"/>
              <a:buChar char="•"/>
            </a:pPr>
            <a:r>
              <a:rPr lang="en-US" sz="2000" dirty="0"/>
              <a:t> SARS-CoV-2 is the name of the virus, COVID-19 is the disease it causes</a:t>
            </a:r>
          </a:p>
          <a:p>
            <a:pPr marL="742950" lvl="1" indent="-285750">
              <a:buFont typeface="Arial" panose="020B0604020202020204" pitchFamily="34" charset="0"/>
              <a:buChar char="•"/>
            </a:pPr>
            <a:r>
              <a:rPr lang="en-US" sz="2000" dirty="0"/>
              <a:t>R</a:t>
            </a:r>
            <a:r>
              <a:rPr lang="en-US" sz="2000" dirty="0" smtClean="0"/>
              <a:t>elated </a:t>
            </a:r>
            <a:r>
              <a:rPr lang="en-US" sz="2000" dirty="0"/>
              <a:t>to SARS and MERS</a:t>
            </a:r>
          </a:p>
          <a:p>
            <a:pPr marL="285750" indent="-285750">
              <a:buFont typeface="Arial" panose="020B0604020202020204" pitchFamily="34" charset="0"/>
              <a:buChar char="•"/>
            </a:pPr>
            <a:r>
              <a:rPr lang="en-US" sz="2000" dirty="0" smtClean="0"/>
              <a:t>Causes </a:t>
            </a:r>
            <a:r>
              <a:rPr lang="en-US" sz="2000" dirty="0"/>
              <a:t>respiratory symptoms including fever, cough and shortness of breath, and can lead to pneumonia </a:t>
            </a:r>
            <a:r>
              <a:rPr lang="en-US" sz="2000" dirty="0" smtClean="0"/>
              <a:t>in </a:t>
            </a:r>
            <a:r>
              <a:rPr lang="en-US" sz="2000" dirty="0"/>
              <a:t>lungs</a:t>
            </a:r>
          </a:p>
          <a:p>
            <a:pPr marL="285750" indent="-285750">
              <a:buFont typeface="Arial" panose="020B0604020202020204" pitchFamily="34" charset="0"/>
              <a:buChar char="•"/>
            </a:pPr>
            <a:r>
              <a:rPr lang="en-US" sz="2000" dirty="0"/>
              <a:t>Identified in December 2019 in Wuhan China and has spread globally</a:t>
            </a:r>
          </a:p>
          <a:p>
            <a:pPr marL="285750" indent="-285750">
              <a:buFont typeface="Arial" panose="020B0604020202020204" pitchFamily="34" charset="0"/>
              <a:buChar char="•"/>
            </a:pPr>
            <a:r>
              <a:rPr lang="en-US" sz="2000" dirty="0"/>
              <a:t>Believed to have originated from an animal host and is now spreading via </a:t>
            </a:r>
            <a:r>
              <a:rPr lang="en-US" sz="2000" dirty="0" smtClean="0"/>
              <a:t>human-to-human </a:t>
            </a:r>
            <a:r>
              <a:rPr lang="en-US" sz="2000" dirty="0"/>
              <a:t>transmission</a:t>
            </a:r>
          </a:p>
          <a:p>
            <a:pPr marL="285750" indent="-285750">
              <a:buFont typeface="Arial" panose="020B0604020202020204" pitchFamily="34" charset="0"/>
              <a:buChar char="•"/>
            </a:pPr>
            <a:r>
              <a:rPr lang="en-US" sz="2000" dirty="0" smtClean="0"/>
              <a:t>Currently there is no vaccine </a:t>
            </a:r>
            <a:r>
              <a:rPr lang="en-US" sz="2000" dirty="0"/>
              <a:t>or antiviral </a:t>
            </a:r>
            <a:r>
              <a:rPr lang="en-US" sz="2000" dirty="0" smtClean="0"/>
              <a:t>treatment for COVID-19. </a:t>
            </a:r>
            <a:r>
              <a:rPr lang="en-US" sz="2000" dirty="0"/>
              <a:t>C</a:t>
            </a:r>
            <a:r>
              <a:rPr lang="en-US" sz="2000" dirty="0" smtClean="0"/>
              <a:t>linical </a:t>
            </a:r>
            <a:r>
              <a:rPr lang="en-US" sz="2000" dirty="0"/>
              <a:t>trials are </a:t>
            </a:r>
            <a:r>
              <a:rPr lang="en-US" sz="2000" dirty="0" smtClean="0"/>
              <a:t>underway</a:t>
            </a:r>
            <a:r>
              <a:rPr lang="en-US" sz="2000" dirty="0"/>
              <a:t> </a:t>
            </a:r>
            <a:r>
              <a:rPr lang="en-US" sz="2000" dirty="0" smtClean="0"/>
              <a:t>and a vaccine is expected within 1.5 years</a:t>
            </a:r>
            <a:endParaRPr lang="en-US" sz="2000"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46973" y="1665973"/>
            <a:ext cx="4156133" cy="4156133"/>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27685" y="1665973"/>
            <a:ext cx="4175421" cy="4175421"/>
          </a:xfrm>
          <a:prstGeom prst="rect">
            <a:avLst/>
          </a:prstGeom>
        </p:spPr>
      </p:pic>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59470" y="2172637"/>
            <a:ext cx="4711850" cy="3142804"/>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958022" y="2784124"/>
            <a:ext cx="4425075" cy="1693974"/>
          </a:xfrm>
          <a:prstGeom prst="rect">
            <a:avLst/>
          </a:prstGeom>
        </p:spPr>
      </p:pic>
      <p:pic>
        <p:nvPicPr>
          <p:cNvPr id="12" name="Picture 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052401" y="2223758"/>
            <a:ext cx="4545275" cy="3040561"/>
          </a:xfrm>
          <a:prstGeom prst="rect">
            <a:avLst/>
          </a:prstGeom>
        </p:spPr>
      </p:pic>
    </p:spTree>
    <p:extLst>
      <p:ext uri="{BB962C8B-B14F-4D97-AF65-F5344CB8AC3E}">
        <p14:creationId xmlns:p14="http://schemas.microsoft.com/office/powerpoint/2010/main" val="1366264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 calcmode="lin" valueType="num">
                                      <p:cBhvr additive="base">
                                        <p:cTn id="7"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26">
                                            <p:txEl>
                                              <p:pRg st="1" end="1"/>
                                            </p:txEl>
                                          </p:spTgt>
                                        </p:tgtEl>
                                        <p:attrNameLst>
                                          <p:attrName>style.visibility</p:attrName>
                                        </p:attrNameLst>
                                      </p:cBhvr>
                                      <p:to>
                                        <p:strVal val="visible"/>
                                      </p:to>
                                    </p:set>
                                    <p:anim calcmode="lin" valueType="num">
                                      <p:cBhvr additive="base">
                                        <p:cTn id="16" dur="500" fill="hold"/>
                                        <p:tgtEl>
                                          <p:spTgt spid="26">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2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26">
                                            <p:txEl>
                                              <p:pRg st="2" end="2"/>
                                            </p:txEl>
                                          </p:spTgt>
                                        </p:tgtEl>
                                        <p:attrNameLst>
                                          <p:attrName>style.visibility</p:attrName>
                                        </p:attrNameLst>
                                      </p:cBhvr>
                                      <p:to>
                                        <p:strVal val="visible"/>
                                      </p:to>
                                    </p:set>
                                    <p:anim calcmode="lin" valueType="num">
                                      <p:cBhvr additive="base">
                                        <p:cTn id="22" dur="500" fill="hold"/>
                                        <p:tgtEl>
                                          <p:spTgt spid="26">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2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26">
                                            <p:txEl>
                                              <p:pRg st="3" end="3"/>
                                            </p:txEl>
                                          </p:spTgt>
                                        </p:tgtEl>
                                        <p:attrNameLst>
                                          <p:attrName>style.visibility</p:attrName>
                                        </p:attrNameLst>
                                      </p:cBhvr>
                                      <p:to>
                                        <p:strVal val="visible"/>
                                      </p:to>
                                    </p:set>
                                    <p:anim calcmode="lin" valueType="num">
                                      <p:cBhvr additive="base">
                                        <p:cTn id="28" dur="500" fill="hold"/>
                                        <p:tgtEl>
                                          <p:spTgt spid="26">
                                            <p:txEl>
                                              <p:pRg st="3" end="3"/>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26">
                                            <p:txEl>
                                              <p:pRg st="3" end="3"/>
                                            </p:txEl>
                                          </p:spTgt>
                                        </p:tgtEl>
                                        <p:attrNameLst>
                                          <p:attrName>ppt_y</p:attrName>
                                        </p:attrNameLst>
                                      </p:cBhvr>
                                      <p:tavLst>
                                        <p:tav tm="0">
                                          <p:val>
                                            <p:strVal val="#ppt_y"/>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xit" presetSubtype="0" fill="hold" nodeType="withEffect">
                                  <p:stCondLst>
                                    <p:cond delay="0"/>
                                  </p:stCondLst>
                                  <p:childTnLst>
                                    <p:animEffect transition="out" filter="fade">
                                      <p:cBhvr>
                                        <p:cTn id="34" dur="500"/>
                                        <p:tgtEl>
                                          <p:spTgt spid="7"/>
                                        </p:tgtEl>
                                      </p:cBhvr>
                                    </p:animEffect>
                                    <p:set>
                                      <p:cBhvr>
                                        <p:cTn id="35" dur="1" fill="hold">
                                          <p:stCondLst>
                                            <p:cond delay="499"/>
                                          </p:stCondLst>
                                        </p:cTn>
                                        <p:tgtEl>
                                          <p:spTgt spid="7"/>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26">
                                            <p:txEl>
                                              <p:pRg st="4" end="4"/>
                                            </p:txEl>
                                          </p:spTgt>
                                        </p:tgtEl>
                                        <p:attrNameLst>
                                          <p:attrName>style.visibility</p:attrName>
                                        </p:attrNameLst>
                                      </p:cBhvr>
                                      <p:to>
                                        <p:strVal val="visible"/>
                                      </p:to>
                                    </p:set>
                                    <p:anim calcmode="lin" valueType="num">
                                      <p:cBhvr additive="base">
                                        <p:cTn id="40" dur="500" fill="hold"/>
                                        <p:tgtEl>
                                          <p:spTgt spid="26">
                                            <p:txEl>
                                              <p:pRg st="4" end="4"/>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26">
                                            <p:txEl>
                                              <p:pRg st="4" end="4"/>
                                            </p:txEl>
                                          </p:spTgt>
                                        </p:tgtEl>
                                        <p:attrNameLst>
                                          <p:attrName>ppt_y</p:attrName>
                                        </p:attrNameLst>
                                      </p:cBhvr>
                                      <p:tavLst>
                                        <p:tav tm="0">
                                          <p:val>
                                            <p:strVal val="#ppt_y"/>
                                          </p:val>
                                        </p:tav>
                                        <p:tav tm="100000">
                                          <p:val>
                                            <p:strVal val="#ppt_y"/>
                                          </p:val>
                                        </p:tav>
                                      </p:tavLst>
                                    </p:anim>
                                  </p:childTnLst>
                                </p:cTn>
                              </p:par>
                              <p:par>
                                <p:cTn id="42" presetID="10" presetClass="exit" presetSubtype="0" fill="hold" nodeType="withEffect">
                                  <p:stCondLst>
                                    <p:cond delay="0"/>
                                  </p:stCondLst>
                                  <p:childTnLst>
                                    <p:animEffect transition="out" filter="fade">
                                      <p:cBhvr>
                                        <p:cTn id="43" dur="500"/>
                                        <p:tgtEl>
                                          <p:spTgt spid="5"/>
                                        </p:tgtEl>
                                      </p:cBhvr>
                                    </p:animEffect>
                                    <p:set>
                                      <p:cBhvr>
                                        <p:cTn id="44" dur="1" fill="hold">
                                          <p:stCondLst>
                                            <p:cond delay="499"/>
                                          </p:stCondLst>
                                        </p:cTn>
                                        <p:tgtEl>
                                          <p:spTgt spid="5"/>
                                        </p:tgtEl>
                                        <p:attrNameLst>
                                          <p:attrName>style.visibility</p:attrName>
                                        </p:attrNameLst>
                                      </p:cBhvr>
                                      <p:to>
                                        <p:strVal val="hidden"/>
                                      </p:to>
                                    </p:set>
                                  </p:childTnLst>
                                </p:cTn>
                              </p:par>
                              <p:par>
                                <p:cTn id="45" presetID="10" presetClass="entr" presetSubtype="0"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26">
                                            <p:txEl>
                                              <p:pRg st="5" end="5"/>
                                            </p:txEl>
                                          </p:spTgt>
                                        </p:tgtEl>
                                        <p:attrNameLst>
                                          <p:attrName>style.visibility</p:attrName>
                                        </p:attrNameLst>
                                      </p:cBhvr>
                                      <p:to>
                                        <p:strVal val="visible"/>
                                      </p:to>
                                    </p:set>
                                    <p:anim calcmode="lin" valueType="num">
                                      <p:cBhvr additive="base">
                                        <p:cTn id="52" dur="500" fill="hold"/>
                                        <p:tgtEl>
                                          <p:spTgt spid="26">
                                            <p:txEl>
                                              <p:pRg st="5" end="5"/>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26">
                                            <p:txEl>
                                              <p:pRg st="5" end="5"/>
                                            </p:txEl>
                                          </p:spTgt>
                                        </p:tgtEl>
                                        <p:attrNameLst>
                                          <p:attrName>ppt_y</p:attrName>
                                        </p:attrNameLst>
                                      </p:cBhvr>
                                      <p:tavLst>
                                        <p:tav tm="0">
                                          <p:val>
                                            <p:strVal val="#ppt_y"/>
                                          </p:val>
                                        </p:tav>
                                        <p:tav tm="100000">
                                          <p:val>
                                            <p:strVal val="#ppt_y"/>
                                          </p:val>
                                        </p:tav>
                                      </p:tavLst>
                                    </p:anim>
                                  </p:childTnLst>
                                </p:cTn>
                              </p:par>
                              <p:par>
                                <p:cTn id="54" presetID="10" presetClass="entr" presetSubtype="0" fill="hold"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500"/>
                                        <p:tgtEl>
                                          <p:spTgt spid="11"/>
                                        </p:tgtEl>
                                      </p:cBhvr>
                                    </p:animEffect>
                                  </p:childTnLst>
                                </p:cTn>
                              </p:par>
                              <p:par>
                                <p:cTn id="57" presetID="10" presetClass="exit" presetSubtype="0" fill="hold" nodeType="withEffect">
                                  <p:stCondLst>
                                    <p:cond delay="0"/>
                                  </p:stCondLst>
                                  <p:childTnLst>
                                    <p:animEffect transition="out" filter="fade">
                                      <p:cBhvr>
                                        <p:cTn id="58" dur="500"/>
                                        <p:tgtEl>
                                          <p:spTgt spid="9"/>
                                        </p:tgtEl>
                                      </p:cBhvr>
                                    </p:animEffect>
                                    <p:set>
                                      <p:cBhvr>
                                        <p:cTn id="59" dur="1" fill="hold">
                                          <p:stCondLst>
                                            <p:cond delay="499"/>
                                          </p:stCondLst>
                                        </p:cTn>
                                        <p:tgtEl>
                                          <p:spTgt spid="9"/>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nodeType="clickEffect">
                                  <p:stCondLst>
                                    <p:cond delay="0"/>
                                  </p:stCondLst>
                                  <p:childTnLst>
                                    <p:set>
                                      <p:cBhvr>
                                        <p:cTn id="63" dur="1" fill="hold">
                                          <p:stCondLst>
                                            <p:cond delay="0"/>
                                          </p:stCondLst>
                                        </p:cTn>
                                        <p:tgtEl>
                                          <p:spTgt spid="26">
                                            <p:txEl>
                                              <p:pRg st="6" end="6"/>
                                            </p:txEl>
                                          </p:spTgt>
                                        </p:tgtEl>
                                        <p:attrNameLst>
                                          <p:attrName>style.visibility</p:attrName>
                                        </p:attrNameLst>
                                      </p:cBhvr>
                                      <p:to>
                                        <p:strVal val="visible"/>
                                      </p:to>
                                    </p:set>
                                    <p:anim calcmode="lin" valueType="num">
                                      <p:cBhvr additive="base">
                                        <p:cTn id="64" dur="500" fill="hold"/>
                                        <p:tgtEl>
                                          <p:spTgt spid="26">
                                            <p:txEl>
                                              <p:pRg st="6" end="6"/>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26">
                                            <p:txEl>
                                              <p:pRg st="6" end="6"/>
                                            </p:txEl>
                                          </p:spTgt>
                                        </p:tgtEl>
                                        <p:attrNameLst>
                                          <p:attrName>ppt_y</p:attrName>
                                        </p:attrNameLst>
                                      </p:cBhvr>
                                      <p:tavLst>
                                        <p:tav tm="0">
                                          <p:val>
                                            <p:strVal val="#ppt_y"/>
                                          </p:val>
                                        </p:tav>
                                        <p:tav tm="100000">
                                          <p:val>
                                            <p:strVal val="#ppt_y"/>
                                          </p:val>
                                        </p:tav>
                                      </p:tavLst>
                                    </p:anim>
                                  </p:childTnLst>
                                </p:cTn>
                              </p:par>
                              <p:par>
                                <p:cTn id="66" presetID="10" presetClass="entr" presetSubtype="0"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500"/>
                                        <p:tgtEl>
                                          <p:spTgt spid="12"/>
                                        </p:tgtEl>
                                      </p:cBhvr>
                                    </p:animEffect>
                                  </p:childTnLst>
                                </p:cTn>
                              </p:par>
                              <p:par>
                                <p:cTn id="69" presetID="10" presetClass="exit" presetSubtype="0" fill="hold" nodeType="withEffect">
                                  <p:stCondLst>
                                    <p:cond delay="0"/>
                                  </p:stCondLst>
                                  <p:childTnLst>
                                    <p:animEffect transition="out" filter="fade">
                                      <p:cBhvr>
                                        <p:cTn id="70" dur="500"/>
                                        <p:tgtEl>
                                          <p:spTgt spid="11"/>
                                        </p:tgtEl>
                                      </p:cBhvr>
                                    </p:animEffect>
                                    <p:set>
                                      <p:cBhvr>
                                        <p:cTn id="71"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What </a:t>
            </a:r>
            <a:r>
              <a:rPr lang="en-US" dirty="0"/>
              <a:t>are the symptoms of COVID-19?</a:t>
            </a:r>
            <a:br>
              <a:rPr lang="en-US" dirty="0"/>
            </a:br>
            <a:endParaRPr lang="en-US" dirty="0"/>
          </a:p>
        </p:txBody>
      </p:sp>
      <p:sp>
        <p:nvSpPr>
          <p:cNvPr id="3" name="Content Placeholder 2"/>
          <p:cNvSpPr>
            <a:spLocks noGrp="1"/>
          </p:cNvSpPr>
          <p:nvPr>
            <p:ph idx="1"/>
          </p:nvPr>
        </p:nvSpPr>
        <p:spPr>
          <a:xfrm>
            <a:off x="889896" y="1386841"/>
            <a:ext cx="5256904" cy="3680011"/>
          </a:xfrm>
        </p:spPr>
        <p:txBody>
          <a:bodyPr>
            <a:noAutofit/>
          </a:bodyPr>
          <a:lstStyle/>
          <a:p>
            <a:pPr marL="342900" indent="-342900">
              <a:buFont typeface="Arial" panose="020B0604020202020204" pitchFamily="34" charset="0"/>
              <a:buChar char="•"/>
            </a:pPr>
            <a:r>
              <a:rPr lang="en-US" sz="3200" dirty="0" smtClean="0"/>
              <a:t>Fever</a:t>
            </a:r>
            <a:br>
              <a:rPr lang="en-US" sz="3200" dirty="0" smtClean="0"/>
            </a:br>
            <a:endParaRPr lang="en-US" sz="3200" dirty="0"/>
          </a:p>
          <a:p>
            <a:pPr marL="342900" indent="-342900">
              <a:buFont typeface="Arial" panose="020B0604020202020204" pitchFamily="34" charset="0"/>
              <a:buChar char="•"/>
            </a:pPr>
            <a:r>
              <a:rPr lang="en-US" sz="3200" dirty="0" smtClean="0"/>
              <a:t>Cough</a:t>
            </a:r>
            <a:br>
              <a:rPr lang="en-US" sz="3200" dirty="0" smtClean="0"/>
            </a:br>
            <a:endParaRPr lang="en-US" sz="3200" dirty="0"/>
          </a:p>
          <a:p>
            <a:pPr marL="342900" indent="-342900">
              <a:buFont typeface="Arial" panose="020B0604020202020204" pitchFamily="34" charset="0"/>
              <a:buChar char="•"/>
            </a:pPr>
            <a:r>
              <a:rPr lang="en-US" sz="3200" dirty="0"/>
              <a:t>Shortness of </a:t>
            </a:r>
            <a:r>
              <a:rPr lang="en-US" sz="3200" dirty="0" smtClean="0"/>
              <a:t>breath</a:t>
            </a:r>
            <a:br>
              <a:rPr lang="en-US" sz="3200" dirty="0" smtClean="0"/>
            </a:br>
            <a:endParaRPr lang="en-US" sz="3200" dirty="0" smtClean="0"/>
          </a:p>
          <a:p>
            <a:pPr marL="342900" indent="-342900">
              <a:buFont typeface="Arial" panose="020B0604020202020204" pitchFamily="34" charset="0"/>
              <a:buChar char="•"/>
            </a:pPr>
            <a:r>
              <a:rPr lang="en-US" sz="3200" dirty="0" smtClean="0"/>
              <a:t>Symptoms </a:t>
            </a:r>
            <a:r>
              <a:rPr lang="en-US" sz="3200" dirty="0"/>
              <a:t>may </a:t>
            </a:r>
            <a:r>
              <a:rPr lang="en-US" sz="3200" dirty="0" smtClean="0"/>
              <a:t>appear</a:t>
            </a:r>
            <a:r>
              <a:rPr lang="en-US" sz="3200" dirty="0"/>
              <a:t> </a:t>
            </a:r>
            <a:r>
              <a:rPr lang="en-US" sz="3200" dirty="0" smtClean="0"/>
              <a:t/>
            </a:r>
            <a:br>
              <a:rPr lang="en-US" sz="3200" dirty="0" smtClean="0"/>
            </a:br>
            <a:r>
              <a:rPr lang="en-US" sz="3200" b="1" dirty="0" smtClean="0"/>
              <a:t>2-14 </a:t>
            </a:r>
            <a:r>
              <a:rPr lang="en-US" sz="3200" b="1" dirty="0"/>
              <a:t>days after </a:t>
            </a:r>
            <a:r>
              <a:rPr lang="en-US" sz="3200" b="1" dirty="0" smtClean="0"/>
              <a:t>exposure</a:t>
            </a:r>
            <a:endParaRPr lang="en-US" sz="3200"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77858" y="1495312"/>
            <a:ext cx="5792995" cy="3861996"/>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7857" y="1495310"/>
            <a:ext cx="5792995" cy="3861996"/>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77857" y="1495311"/>
            <a:ext cx="5792995" cy="3861997"/>
          </a:xfrm>
          <a:prstGeom prst="rect">
            <a:avLst/>
          </a:prstGeom>
        </p:spPr>
      </p:pic>
    </p:spTree>
    <p:extLst>
      <p:ext uri="{BB962C8B-B14F-4D97-AF65-F5344CB8AC3E}">
        <p14:creationId xmlns:p14="http://schemas.microsoft.com/office/powerpoint/2010/main" val="3491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10" presetClass="exit" presetSubtype="0" fill="hold" nodeType="withEffect">
                                  <p:stCondLst>
                                    <p:cond delay="0"/>
                                  </p:stCondLst>
                                  <p:childTnLst>
                                    <p:animEffect transition="out" filter="fade">
                                      <p:cBhvr>
                                        <p:cTn id="19" dur="500"/>
                                        <p:tgtEl>
                                          <p:spTgt spid="4"/>
                                        </p:tgtEl>
                                      </p:cBhvr>
                                    </p:animEffect>
                                    <p:set>
                                      <p:cBhvr>
                                        <p:cTn id="20" dur="1" fill="hold">
                                          <p:stCondLst>
                                            <p:cond delay="499"/>
                                          </p:stCondLst>
                                        </p:cTn>
                                        <p:tgtEl>
                                          <p:spTgt spid="4"/>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additive="base">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2" end="2"/>
                                            </p:txEl>
                                          </p:spTgt>
                                        </p:tgtEl>
                                        <p:attrNameLst>
                                          <p:attrName>ppt_y</p:attrName>
                                        </p:attrNameLst>
                                      </p:cBhvr>
                                      <p:tavLst>
                                        <p:tav tm="0">
                                          <p:val>
                                            <p:strVal val="1+#ppt_h/2"/>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xit" presetSubtype="0" fill="hold" nodeType="withEffect">
                                  <p:stCondLst>
                                    <p:cond delay="0"/>
                                  </p:stCondLst>
                                  <p:childTnLst>
                                    <p:animEffect transition="out" filter="fade">
                                      <p:cBhvr>
                                        <p:cTn id="34" dur="500"/>
                                        <p:tgtEl>
                                          <p:spTgt spid="5"/>
                                        </p:tgtEl>
                                      </p:cBhvr>
                                    </p:animEffect>
                                    <p:set>
                                      <p:cBhvr>
                                        <p:cTn id="35" dur="1" fill="hold">
                                          <p:stCondLst>
                                            <p:cond delay="499"/>
                                          </p:stCondLst>
                                        </p:cTn>
                                        <p:tgtEl>
                                          <p:spTgt spid="5"/>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additive="base">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How </a:t>
            </a:r>
            <a:r>
              <a:rPr lang="en-US" dirty="0"/>
              <a:t>can I protect myself?</a:t>
            </a:r>
            <a:br>
              <a:rPr lang="en-US" dirty="0"/>
            </a:br>
            <a:endParaRPr lang="en-US" dirty="0"/>
          </a:p>
        </p:txBody>
      </p:sp>
      <p:sp>
        <p:nvSpPr>
          <p:cNvPr id="3" name="Content Placeholder 2"/>
          <p:cNvSpPr>
            <a:spLocks noGrp="1"/>
          </p:cNvSpPr>
          <p:nvPr>
            <p:ph idx="1"/>
          </p:nvPr>
        </p:nvSpPr>
        <p:spPr>
          <a:xfrm>
            <a:off x="304800" y="1064112"/>
            <a:ext cx="5590392" cy="5287963"/>
          </a:xfrm>
        </p:spPr>
        <p:txBody>
          <a:bodyPr>
            <a:normAutofit fontScale="47500" lnSpcReduction="20000"/>
          </a:bodyPr>
          <a:lstStyle/>
          <a:p>
            <a:pPr marL="457200" indent="-457200">
              <a:buFont typeface="Arial" panose="020B0604020202020204" pitchFamily="34" charset="0"/>
              <a:buChar char="•"/>
            </a:pPr>
            <a:r>
              <a:rPr lang="en-US" sz="5100" dirty="0" smtClean="0"/>
              <a:t>Wash </a:t>
            </a:r>
            <a:r>
              <a:rPr lang="en-US" sz="5100" dirty="0"/>
              <a:t>hands often with soap and water or alcohol based hand </a:t>
            </a:r>
            <a:r>
              <a:rPr lang="en-US" sz="5100" dirty="0" smtClean="0"/>
              <a:t>sanitizer</a:t>
            </a:r>
            <a:endParaRPr lang="en-US" sz="5100" dirty="0"/>
          </a:p>
          <a:p>
            <a:pPr marL="457200" indent="-457200">
              <a:buFont typeface="Arial" panose="020B0604020202020204" pitchFamily="34" charset="0"/>
              <a:buChar char="•"/>
            </a:pPr>
            <a:r>
              <a:rPr lang="en-US" sz="5100" dirty="0" smtClean="0"/>
              <a:t>Avoid close </a:t>
            </a:r>
            <a:r>
              <a:rPr lang="en-US" sz="5100" dirty="0"/>
              <a:t>contact with people who are </a:t>
            </a:r>
            <a:r>
              <a:rPr lang="en-US" sz="5100" dirty="0" smtClean="0"/>
              <a:t>sick</a:t>
            </a:r>
            <a:endParaRPr lang="en-US" sz="5100" dirty="0"/>
          </a:p>
          <a:p>
            <a:pPr marL="457200" indent="-457200">
              <a:buFont typeface="Arial" panose="020B0604020202020204" pitchFamily="34" charset="0"/>
              <a:buChar char="•"/>
            </a:pPr>
            <a:r>
              <a:rPr lang="en-US" sz="5100" dirty="0" smtClean="0"/>
              <a:t>Avoid </a:t>
            </a:r>
            <a:r>
              <a:rPr lang="en-US" sz="5100" dirty="0"/>
              <a:t>touching your face with unwashed </a:t>
            </a:r>
            <a:r>
              <a:rPr lang="en-US" sz="5100" dirty="0" smtClean="0"/>
              <a:t>hands</a:t>
            </a:r>
            <a:endParaRPr lang="en-US" sz="5100" dirty="0"/>
          </a:p>
          <a:p>
            <a:pPr marL="457200" indent="-457200">
              <a:buFont typeface="Arial" panose="020B0604020202020204" pitchFamily="34" charset="0"/>
              <a:buChar char="•"/>
            </a:pPr>
            <a:r>
              <a:rPr lang="en-US" sz="5100" dirty="0" smtClean="0"/>
              <a:t>Get </a:t>
            </a:r>
            <a:r>
              <a:rPr lang="en-US" sz="5100" dirty="0"/>
              <a:t>your flu shot if you have not done so </a:t>
            </a:r>
            <a:r>
              <a:rPr lang="en-US" sz="5100" dirty="0" smtClean="0"/>
              <a:t>already</a:t>
            </a:r>
            <a:endParaRPr lang="en-US" sz="5100" dirty="0"/>
          </a:p>
          <a:p>
            <a:pPr marL="457200" indent="-457200">
              <a:buFont typeface="Arial" panose="020B0604020202020204" pitchFamily="34" charset="0"/>
              <a:buChar char="•"/>
            </a:pPr>
            <a:r>
              <a:rPr lang="en-US" sz="5100" dirty="0"/>
              <a:t>Follow your national, state and local guidelines regarding travel restrictions. </a:t>
            </a:r>
            <a:endParaRPr lang="en-US" sz="5100" dirty="0" smtClean="0"/>
          </a:p>
          <a:p>
            <a:pPr marL="457200" indent="-457200">
              <a:buFont typeface="Arial" panose="020B0604020202020204" pitchFamily="34" charset="0"/>
              <a:buChar char="•"/>
            </a:pPr>
            <a:r>
              <a:rPr lang="en-US" sz="5100" dirty="0" smtClean="0"/>
              <a:t>Take </a:t>
            </a:r>
            <a:r>
              <a:rPr lang="en-US" sz="5100" dirty="0"/>
              <a:t>shelter-in-place orders seriously and avoid unnecessary trips outside the home when advised by governments</a:t>
            </a:r>
            <a:r>
              <a:rPr lang="en-US" sz="5100" dirty="0" smtClean="0"/>
              <a:t>.</a:t>
            </a:r>
          </a:p>
          <a:p>
            <a:pPr marL="457200" indent="-457200">
              <a:buFont typeface="Arial" panose="020B0604020202020204" pitchFamily="34" charset="0"/>
              <a:buChar char="•"/>
            </a:pPr>
            <a:r>
              <a:rPr lang="en-US" sz="5100" dirty="0" smtClean="0"/>
              <a:t>Practice </a:t>
            </a:r>
            <a:r>
              <a:rPr lang="en-US" sz="5100" dirty="0"/>
              <a:t>social distancing (6 feet between other people)</a:t>
            </a:r>
          </a:p>
          <a:p>
            <a:endParaRPr lang="en-US" dirty="0" smtClean="0"/>
          </a:p>
          <a:p>
            <a:r>
              <a:rPr lang="en-US" dirty="0"/>
              <a:t>	</a:t>
            </a:r>
          </a:p>
          <a:p>
            <a:endParaRPr lang="en-US" dirty="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26526" y="1708278"/>
            <a:ext cx="5010067" cy="3340045"/>
          </a:xfrm>
          <a:prstGeom prst="rect">
            <a:avLst/>
          </a:prstGeom>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55703" y="2326710"/>
            <a:ext cx="5209028" cy="2746538"/>
          </a:xfrm>
          <a:prstGeom prst="rect">
            <a:avLst/>
          </a:prstGeom>
        </p:spPr>
      </p:pic>
      <p:pic>
        <p:nvPicPr>
          <p:cNvPr id="8"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09397" y="1706731"/>
            <a:ext cx="5447297" cy="3631170"/>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88047" y="1923322"/>
            <a:ext cx="5032055" cy="3354703"/>
          </a:xfrm>
          <a:prstGeom prst="rect">
            <a:avLst/>
          </a:prstGeom>
        </p:spPr>
      </p:pic>
      <p:pic>
        <p:nvPicPr>
          <p:cNvPr id="9" name="Picture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15890" y="1670323"/>
            <a:ext cx="5392860" cy="3595240"/>
          </a:xfrm>
          <a:prstGeom prst="rect">
            <a:avLst/>
          </a:prstGeom>
        </p:spPr>
      </p:pic>
      <p:pic>
        <p:nvPicPr>
          <p:cNvPr id="6" name="Picture 5"/>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220004" y="1670323"/>
            <a:ext cx="5488746" cy="3659166"/>
          </a:xfrm>
          <a:prstGeom prst="rect">
            <a:avLst/>
          </a:prstGeom>
        </p:spPr>
      </p:pic>
    </p:spTree>
    <p:extLst>
      <p:ext uri="{BB962C8B-B14F-4D97-AF65-F5344CB8AC3E}">
        <p14:creationId xmlns:p14="http://schemas.microsoft.com/office/powerpoint/2010/main" val="3205481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par>
                                <p:cTn id="18" presetID="10" presetClass="exit" presetSubtype="0" fill="hold" nodeType="withEffect">
                                  <p:stCondLst>
                                    <p:cond delay="0"/>
                                  </p:stCondLst>
                                  <p:childTnLst>
                                    <p:animEffect transition="out" filter="fade">
                                      <p:cBhvr>
                                        <p:cTn id="19" dur="500"/>
                                        <p:tgtEl>
                                          <p:spTgt spid="4"/>
                                        </p:tgtEl>
                                      </p:cBhvr>
                                    </p:animEffect>
                                    <p:set>
                                      <p:cBhvr>
                                        <p:cTn id="20" dur="1" fill="hold">
                                          <p:stCondLst>
                                            <p:cond delay="499"/>
                                          </p:stCondLst>
                                        </p:cTn>
                                        <p:tgtEl>
                                          <p:spTgt spid="4"/>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additive="base">
                                        <p:cTn id="28"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
                                            <p:txEl>
                                              <p:pRg st="2" end="2"/>
                                            </p:txEl>
                                          </p:spTgt>
                                        </p:tgtEl>
                                        <p:attrNameLst>
                                          <p:attrName>ppt_y</p:attrName>
                                        </p:attrNameLst>
                                      </p:cBhvr>
                                      <p:tavLst>
                                        <p:tav tm="0">
                                          <p:val>
                                            <p:strVal val="#ppt_y"/>
                                          </p:val>
                                        </p:tav>
                                        <p:tav tm="100000">
                                          <p:val>
                                            <p:strVal val="#ppt_y"/>
                                          </p:val>
                                        </p:tav>
                                      </p:tavLst>
                                    </p:anim>
                                  </p:childTnLst>
                                </p:cTn>
                              </p:par>
                              <p:par>
                                <p:cTn id="30" presetID="10" presetClass="exit" presetSubtype="0" fill="hold" nodeType="withEffect">
                                  <p:stCondLst>
                                    <p:cond delay="0"/>
                                  </p:stCondLst>
                                  <p:childTnLst>
                                    <p:animEffect transition="out" filter="fade">
                                      <p:cBhvr>
                                        <p:cTn id="31" dur="500"/>
                                        <p:tgtEl>
                                          <p:spTgt spid="7"/>
                                        </p:tgtEl>
                                      </p:cBhvr>
                                    </p:animEffect>
                                    <p:set>
                                      <p:cBhvr>
                                        <p:cTn id="32" dur="1" fill="hold">
                                          <p:stCondLst>
                                            <p:cond delay="499"/>
                                          </p:stCondLst>
                                        </p:cTn>
                                        <p:tgtEl>
                                          <p:spTgt spid="7"/>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xit" presetSubtype="0" fill="hold" nodeType="withEffect">
                                  <p:stCondLst>
                                    <p:cond delay="0"/>
                                  </p:stCondLst>
                                  <p:childTnLst>
                                    <p:animEffect transition="out" filter="fade">
                                      <p:cBhvr>
                                        <p:cTn id="37" dur="500"/>
                                        <p:tgtEl>
                                          <p:spTgt spid="8"/>
                                        </p:tgtEl>
                                      </p:cBhvr>
                                    </p:animEffect>
                                    <p:set>
                                      <p:cBhvr>
                                        <p:cTn id="38" dur="1" fill="hold">
                                          <p:stCondLst>
                                            <p:cond delay="499"/>
                                          </p:stCondLst>
                                        </p:cTn>
                                        <p:tgtEl>
                                          <p:spTgt spid="8"/>
                                        </p:tgtEl>
                                        <p:attrNameLst>
                                          <p:attrName>style.visibility</p:attrName>
                                        </p:attrNameLst>
                                      </p:cBhvr>
                                      <p:to>
                                        <p:strVal val="hidden"/>
                                      </p:to>
                                    </p:set>
                                  </p:childTnLst>
                                </p:cTn>
                              </p:par>
                              <p:par>
                                <p:cTn id="39" presetID="10"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0"/>
                                  </p:stCondLst>
                                  <p:childTnLst>
                                    <p:set>
                                      <p:cBhvr>
                                        <p:cTn id="45" dur="1" fill="hold">
                                          <p:stCondLst>
                                            <p:cond delay="0"/>
                                          </p:stCondLst>
                                        </p:cTn>
                                        <p:tgtEl>
                                          <p:spTgt spid="3">
                                            <p:txEl>
                                              <p:pRg st="3" end="3"/>
                                            </p:txEl>
                                          </p:spTgt>
                                        </p:tgtEl>
                                        <p:attrNameLst>
                                          <p:attrName>style.visibility</p:attrName>
                                        </p:attrNameLst>
                                      </p:cBhvr>
                                      <p:to>
                                        <p:strVal val="visible"/>
                                      </p:to>
                                    </p:set>
                                    <p:anim calcmode="lin" valueType="num">
                                      <p:cBhvr additive="base">
                                        <p:cTn id="46"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3">
                                            <p:txEl>
                                              <p:pRg st="3" end="3"/>
                                            </p:txEl>
                                          </p:spTgt>
                                        </p:tgtEl>
                                        <p:attrNameLst>
                                          <p:attrName>ppt_y</p:attrName>
                                        </p:attrNameLst>
                                      </p:cBhvr>
                                      <p:tavLst>
                                        <p:tav tm="0">
                                          <p:val>
                                            <p:strVal val="#ppt_y"/>
                                          </p:val>
                                        </p:tav>
                                        <p:tav tm="100000">
                                          <p:val>
                                            <p:strVal val="#ppt_y"/>
                                          </p:val>
                                        </p:tav>
                                      </p:tavLst>
                                    </p:anim>
                                  </p:childTnLst>
                                </p:cTn>
                              </p:par>
                              <p:par>
                                <p:cTn id="48" presetID="10" presetClass="exit" presetSubtype="0" fill="hold" nodeType="withEffect">
                                  <p:stCondLst>
                                    <p:cond delay="0"/>
                                  </p:stCondLst>
                                  <p:childTnLst>
                                    <p:animEffect transition="out" filter="fade">
                                      <p:cBhvr>
                                        <p:cTn id="49" dur="500"/>
                                        <p:tgtEl>
                                          <p:spTgt spid="5"/>
                                        </p:tgtEl>
                                      </p:cBhvr>
                                    </p:animEffect>
                                    <p:set>
                                      <p:cBhvr>
                                        <p:cTn id="50" dur="1" fill="hold">
                                          <p:stCondLst>
                                            <p:cond delay="499"/>
                                          </p:stCondLst>
                                        </p:cTn>
                                        <p:tgtEl>
                                          <p:spTgt spid="5"/>
                                        </p:tgtEl>
                                        <p:attrNameLst>
                                          <p:attrName>style.visibility</p:attrName>
                                        </p:attrNameLst>
                                      </p:cBhvr>
                                      <p:to>
                                        <p:strVal val="hidden"/>
                                      </p:to>
                                    </p:set>
                                  </p:childTnLst>
                                </p:cTn>
                              </p:par>
                              <p:par>
                                <p:cTn id="51" presetID="10" presetClass="entr" presetSubtype="0" fill="hold"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nodeType="clickEffect">
                                  <p:stCondLst>
                                    <p:cond delay="0"/>
                                  </p:stCondLst>
                                  <p:childTnLst>
                                    <p:set>
                                      <p:cBhvr>
                                        <p:cTn id="57" dur="1" fill="hold">
                                          <p:stCondLst>
                                            <p:cond delay="0"/>
                                          </p:stCondLst>
                                        </p:cTn>
                                        <p:tgtEl>
                                          <p:spTgt spid="3">
                                            <p:txEl>
                                              <p:pRg st="4" end="4"/>
                                            </p:txEl>
                                          </p:spTgt>
                                        </p:tgtEl>
                                        <p:attrNameLst>
                                          <p:attrName>style.visibility</p:attrName>
                                        </p:attrNameLst>
                                      </p:cBhvr>
                                      <p:to>
                                        <p:strVal val="visible"/>
                                      </p:to>
                                    </p:set>
                                    <p:anim calcmode="lin" valueType="num">
                                      <p:cBhvr additive="base">
                                        <p:cTn id="58"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nodeType="clickEffect">
                                  <p:stCondLst>
                                    <p:cond delay="0"/>
                                  </p:stCondLst>
                                  <p:childTnLst>
                                    <p:set>
                                      <p:cBhvr>
                                        <p:cTn id="63" dur="1" fill="hold">
                                          <p:stCondLst>
                                            <p:cond delay="0"/>
                                          </p:stCondLst>
                                        </p:cTn>
                                        <p:tgtEl>
                                          <p:spTgt spid="3">
                                            <p:txEl>
                                              <p:pRg st="5" end="5"/>
                                            </p:txEl>
                                          </p:spTgt>
                                        </p:tgtEl>
                                        <p:attrNameLst>
                                          <p:attrName>style.visibility</p:attrName>
                                        </p:attrNameLst>
                                      </p:cBhvr>
                                      <p:to>
                                        <p:strVal val="visible"/>
                                      </p:to>
                                    </p:set>
                                    <p:anim calcmode="lin" valueType="num">
                                      <p:cBhvr additive="base">
                                        <p:cTn id="64"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8" fill="hold" nodeType="clickEffect">
                                  <p:stCondLst>
                                    <p:cond delay="0"/>
                                  </p:stCondLst>
                                  <p:childTnLst>
                                    <p:set>
                                      <p:cBhvr>
                                        <p:cTn id="69" dur="1" fill="hold">
                                          <p:stCondLst>
                                            <p:cond delay="0"/>
                                          </p:stCondLst>
                                        </p:cTn>
                                        <p:tgtEl>
                                          <p:spTgt spid="3">
                                            <p:txEl>
                                              <p:pRg st="6" end="6"/>
                                            </p:txEl>
                                          </p:spTgt>
                                        </p:tgtEl>
                                        <p:attrNameLst>
                                          <p:attrName>style.visibility</p:attrName>
                                        </p:attrNameLst>
                                      </p:cBhvr>
                                      <p:to>
                                        <p:strVal val="visible"/>
                                      </p:to>
                                    </p:set>
                                    <p:anim calcmode="lin" valueType="num">
                                      <p:cBhvr additive="base">
                                        <p:cTn id="70"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71" dur="500" fill="hold"/>
                                        <p:tgtEl>
                                          <p:spTgt spid="3">
                                            <p:txEl>
                                              <p:pRg st="6" end="6"/>
                                            </p:txEl>
                                          </p:spTgt>
                                        </p:tgtEl>
                                        <p:attrNameLst>
                                          <p:attrName>ppt_y</p:attrName>
                                        </p:attrNameLst>
                                      </p:cBhvr>
                                      <p:tavLst>
                                        <p:tav tm="0">
                                          <p:val>
                                            <p:strVal val="#ppt_y"/>
                                          </p:val>
                                        </p:tav>
                                        <p:tav tm="100000">
                                          <p:val>
                                            <p:strVal val="#ppt_y"/>
                                          </p:val>
                                        </p:tav>
                                      </p:tavLst>
                                    </p:anim>
                                  </p:childTnLst>
                                </p:cTn>
                              </p:par>
                              <p:par>
                                <p:cTn id="72" presetID="10"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500"/>
                                        <p:tgtEl>
                                          <p:spTgt spid="6"/>
                                        </p:tgtEl>
                                      </p:cBhvr>
                                    </p:animEffect>
                                  </p:childTnLst>
                                </p:cTn>
                              </p:par>
                              <p:par>
                                <p:cTn id="75" presetID="10" presetClass="exit" presetSubtype="0" fill="hold" nodeType="withEffect">
                                  <p:stCondLst>
                                    <p:cond delay="0"/>
                                  </p:stCondLst>
                                  <p:childTnLst>
                                    <p:animEffect transition="out" filter="fade">
                                      <p:cBhvr>
                                        <p:cTn id="76" dur="500"/>
                                        <p:tgtEl>
                                          <p:spTgt spid="9"/>
                                        </p:tgtEl>
                                      </p:cBhvr>
                                    </p:animEffect>
                                    <p:set>
                                      <p:cBhvr>
                                        <p:cTn id="7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
            </a:r>
            <a:br>
              <a:rPr lang="en-US" sz="2800" dirty="0" smtClean="0"/>
            </a:br>
            <a:r>
              <a:rPr lang="en-US" sz="2800" dirty="0" smtClean="0"/>
              <a:t>How </a:t>
            </a:r>
            <a:r>
              <a:rPr lang="en-US" sz="2800" dirty="0"/>
              <a:t>do I keep from spreading illness to others if I am sick?</a:t>
            </a:r>
            <a:br>
              <a:rPr lang="en-US" sz="2800" dirty="0"/>
            </a:br>
            <a:endParaRPr lang="en-US" sz="2800" dirty="0"/>
          </a:p>
        </p:txBody>
      </p:sp>
      <p:sp>
        <p:nvSpPr>
          <p:cNvPr id="3" name="Content Placeholder 2"/>
          <p:cNvSpPr>
            <a:spLocks noGrp="1"/>
          </p:cNvSpPr>
          <p:nvPr>
            <p:ph idx="1"/>
          </p:nvPr>
        </p:nvSpPr>
        <p:spPr>
          <a:xfrm>
            <a:off x="166370" y="1249681"/>
            <a:ext cx="5825639" cy="5287963"/>
          </a:xfrm>
        </p:spPr>
        <p:txBody>
          <a:bodyPr/>
          <a:lstStyle/>
          <a:p>
            <a:pPr marL="342900" indent="-342900">
              <a:buFont typeface="Arial" panose="020B0604020202020204" pitchFamily="34" charset="0"/>
              <a:buChar char="•"/>
            </a:pPr>
            <a:r>
              <a:rPr lang="en-US" dirty="0" smtClean="0"/>
              <a:t>Stay </a:t>
            </a:r>
            <a:r>
              <a:rPr lang="en-US" dirty="0"/>
              <a:t>home when you are </a:t>
            </a:r>
            <a:r>
              <a:rPr lang="en-US" dirty="0" smtClean="0"/>
              <a:t>sick</a:t>
            </a:r>
            <a:endParaRPr lang="en-US" dirty="0"/>
          </a:p>
          <a:p>
            <a:pPr marL="342900" indent="-342900">
              <a:buFont typeface="Arial" panose="020B0604020202020204" pitchFamily="34" charset="0"/>
              <a:buChar char="•"/>
            </a:pPr>
            <a:r>
              <a:rPr lang="en-US" dirty="0" smtClean="0"/>
              <a:t>Cover </a:t>
            </a:r>
            <a:r>
              <a:rPr lang="en-US" dirty="0"/>
              <a:t>your cough or sneeze with a tissue, then throw the tissue in the </a:t>
            </a:r>
            <a:r>
              <a:rPr lang="en-US" dirty="0" smtClean="0"/>
              <a:t>trash</a:t>
            </a:r>
            <a:endParaRPr lang="en-US" dirty="0"/>
          </a:p>
          <a:p>
            <a:pPr marL="342900" indent="-342900">
              <a:buFont typeface="Arial" panose="020B0604020202020204" pitchFamily="34" charset="0"/>
              <a:buChar char="•"/>
            </a:pPr>
            <a:r>
              <a:rPr lang="en-US" dirty="0" smtClean="0"/>
              <a:t>Regularly </a:t>
            </a:r>
            <a:r>
              <a:rPr lang="en-US" dirty="0"/>
              <a:t>clean and disinfect frequently touched objects and </a:t>
            </a:r>
            <a:r>
              <a:rPr lang="en-US" dirty="0" smtClean="0"/>
              <a:t>surfaces</a:t>
            </a:r>
            <a:endParaRPr lang="en-US" dirty="0"/>
          </a:p>
          <a:p>
            <a:pPr marL="342900" indent="-342900">
              <a:buFont typeface="Arial" panose="020B0604020202020204" pitchFamily="34" charset="0"/>
              <a:buChar char="•"/>
            </a:pPr>
            <a:r>
              <a:rPr lang="en-US" dirty="0" smtClean="0"/>
              <a:t>Call </a:t>
            </a:r>
            <a:r>
              <a:rPr lang="en-US" dirty="0"/>
              <a:t>ahead to a healthcare professional if you develop a fever and symptoms of respiratory illness, such as cough or difficulty breathing, and have been in close contact with a person know to have COVID-19 or if you live in or have recently traveled to an area with ongoing </a:t>
            </a:r>
            <a:r>
              <a:rPr lang="en-US" dirty="0" smtClean="0"/>
              <a:t>spread</a:t>
            </a:r>
            <a:endParaRPr lang="en-US" dirty="0"/>
          </a:p>
          <a:p>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45688" y="1712008"/>
            <a:ext cx="5183328" cy="3472707"/>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45688" y="1712008"/>
            <a:ext cx="5165366" cy="3443577"/>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36417" y="1687672"/>
            <a:ext cx="5201870" cy="3467913"/>
          </a:xfrm>
          <a:prstGeom prst="rect">
            <a:avLst/>
          </a:prstGeom>
        </p:spPr>
      </p:pic>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45688" y="1687672"/>
            <a:ext cx="5220412" cy="3480275"/>
          </a:xfrm>
          <a:prstGeom prst="rect">
            <a:avLst/>
          </a:prstGeom>
        </p:spPr>
      </p:pic>
    </p:spTree>
    <p:extLst>
      <p:ext uri="{BB962C8B-B14F-4D97-AF65-F5344CB8AC3E}">
        <p14:creationId xmlns:p14="http://schemas.microsoft.com/office/powerpoint/2010/main" val="2622988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par>
                                <p:cTn id="18" presetID="10" presetClass="exit" presetSubtype="0" fill="hold" nodeType="withEffect">
                                  <p:stCondLst>
                                    <p:cond delay="0"/>
                                  </p:stCondLst>
                                  <p:childTnLst>
                                    <p:animEffect transition="out" filter="fade">
                                      <p:cBhvr>
                                        <p:cTn id="19" dur="500"/>
                                        <p:tgtEl>
                                          <p:spTgt spid="4"/>
                                        </p:tgtEl>
                                      </p:cBhvr>
                                    </p:animEffect>
                                    <p:set>
                                      <p:cBhvr>
                                        <p:cTn id="20" dur="1" fill="hold">
                                          <p:stCondLst>
                                            <p:cond delay="499"/>
                                          </p:stCondLst>
                                        </p:cTn>
                                        <p:tgtEl>
                                          <p:spTgt spid="4"/>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additive="base">
                                        <p:cTn id="28"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
                                            <p:txEl>
                                              <p:pRg st="2" end="2"/>
                                            </p:txEl>
                                          </p:spTgt>
                                        </p:tgtEl>
                                        <p:attrNameLst>
                                          <p:attrName>ppt_y</p:attrName>
                                        </p:attrNameLst>
                                      </p:cBhvr>
                                      <p:tavLst>
                                        <p:tav tm="0">
                                          <p:val>
                                            <p:strVal val="#ppt_y"/>
                                          </p:val>
                                        </p:tav>
                                        <p:tav tm="100000">
                                          <p:val>
                                            <p:strVal val="#ppt_y"/>
                                          </p:val>
                                        </p:tav>
                                      </p:tavLst>
                                    </p:anim>
                                  </p:childTnLst>
                                </p:cTn>
                              </p:par>
                              <p:par>
                                <p:cTn id="30" presetID="10" presetClass="exit" presetSubtype="0" fill="hold" nodeType="withEffect">
                                  <p:stCondLst>
                                    <p:cond delay="0"/>
                                  </p:stCondLst>
                                  <p:childTnLst>
                                    <p:animEffect transition="out" filter="fade">
                                      <p:cBhvr>
                                        <p:cTn id="31" dur="500"/>
                                        <p:tgtEl>
                                          <p:spTgt spid="6"/>
                                        </p:tgtEl>
                                      </p:cBhvr>
                                    </p:animEffect>
                                    <p:set>
                                      <p:cBhvr>
                                        <p:cTn id="32" dur="1" fill="hold">
                                          <p:stCondLst>
                                            <p:cond delay="499"/>
                                          </p:stCondLst>
                                        </p:cTn>
                                        <p:tgtEl>
                                          <p:spTgt spid="6"/>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additive="base">
                                        <p:cTn id="40"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
                                            <p:txEl>
                                              <p:pRg st="3" end="3"/>
                                            </p:txEl>
                                          </p:spTgt>
                                        </p:tgtEl>
                                        <p:attrNameLst>
                                          <p:attrName>ppt_y</p:attrName>
                                        </p:attrNameLst>
                                      </p:cBhvr>
                                      <p:tavLst>
                                        <p:tav tm="0">
                                          <p:val>
                                            <p:strVal val="#ppt_y"/>
                                          </p:val>
                                        </p:tav>
                                        <p:tav tm="100000">
                                          <p:val>
                                            <p:strVal val="#ppt_y"/>
                                          </p:val>
                                        </p:tav>
                                      </p:tavLst>
                                    </p:anim>
                                  </p:childTnLst>
                                </p:cTn>
                              </p:par>
                              <p:par>
                                <p:cTn id="42" presetID="10" presetClass="entr" presetSubtype="0"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childTnLst>
                                </p:cTn>
                              </p:par>
                              <p:par>
                                <p:cTn id="45" presetID="10" presetClass="exit" presetSubtype="0" fill="hold" nodeType="withEffect">
                                  <p:stCondLst>
                                    <p:cond delay="0"/>
                                  </p:stCondLst>
                                  <p:childTnLst>
                                    <p:animEffect transition="out" filter="fade">
                                      <p:cBhvr>
                                        <p:cTn id="46" dur="500"/>
                                        <p:tgtEl>
                                          <p:spTgt spid="5"/>
                                        </p:tgtEl>
                                      </p:cBhvr>
                                    </p:animEffect>
                                    <p:set>
                                      <p:cBhvr>
                                        <p:cTn id="4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a:extLst>
              <a:ext uri="{FF2B5EF4-FFF2-40B4-BE49-F238E27FC236}">
                <a16:creationId xmlns:a16="http://schemas.microsoft.com/office/drawing/2014/main" id="{F272CB9A-11DA-403F-8A2C-8ACABB9E55E3}"/>
              </a:ext>
            </a:extLst>
          </p:cNvPr>
          <p:cNvCxnSpPr/>
          <p:nvPr/>
        </p:nvCxnSpPr>
        <p:spPr>
          <a:xfrm>
            <a:off x="6175088" y="3995319"/>
            <a:ext cx="22528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67E87360-F24A-47BA-928F-2F0179FA8620}"/>
              </a:ext>
            </a:extLst>
          </p:cNvPr>
          <p:cNvCxnSpPr/>
          <p:nvPr/>
        </p:nvCxnSpPr>
        <p:spPr>
          <a:xfrm>
            <a:off x="8413015" y="3995319"/>
            <a:ext cx="22528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8346D99-21A2-4F27-AB30-6BF25A60C3AC}"/>
              </a:ext>
            </a:extLst>
          </p:cNvPr>
          <p:cNvCxnSpPr>
            <a:cxnSpLocks/>
          </p:cNvCxnSpPr>
          <p:nvPr/>
        </p:nvCxnSpPr>
        <p:spPr>
          <a:xfrm>
            <a:off x="10665885" y="3995319"/>
            <a:ext cx="153851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92DD698-41EA-44B3-A338-53428D7D5050}"/>
              </a:ext>
            </a:extLst>
          </p:cNvPr>
          <p:cNvCxnSpPr/>
          <p:nvPr/>
        </p:nvCxnSpPr>
        <p:spPr>
          <a:xfrm>
            <a:off x="3911339" y="3995319"/>
            <a:ext cx="22528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41C71E-E08E-4C35-AF33-12A46FFB4E28}"/>
              </a:ext>
            </a:extLst>
          </p:cNvPr>
          <p:cNvCxnSpPr/>
          <p:nvPr/>
        </p:nvCxnSpPr>
        <p:spPr>
          <a:xfrm>
            <a:off x="1657906" y="3995319"/>
            <a:ext cx="22528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Arc 10">
            <a:extLst>
              <a:ext uri="{FF2B5EF4-FFF2-40B4-BE49-F238E27FC236}">
                <a16:creationId xmlns:a16="http://schemas.microsoft.com/office/drawing/2014/main" id="{AF54DAFC-72BF-4C18-B451-30110FC8EBCC}"/>
              </a:ext>
            </a:extLst>
          </p:cNvPr>
          <p:cNvSpPr/>
          <p:nvPr/>
        </p:nvSpPr>
        <p:spPr>
          <a:xfrm>
            <a:off x="1150597"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6AB54977-33F8-4105-824C-3D0C493D5B00}"/>
              </a:ext>
            </a:extLst>
          </p:cNvPr>
          <p:cNvCxnSpPr>
            <a:cxnSpLocks/>
          </p:cNvCxnSpPr>
          <p:nvPr/>
        </p:nvCxnSpPr>
        <p:spPr>
          <a:xfrm>
            <a:off x="0" y="3995319"/>
            <a:ext cx="153851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BADB8234-7655-4312-99D5-ACC91B4B894B}"/>
              </a:ext>
            </a:extLst>
          </p:cNvPr>
          <p:cNvSpPr/>
          <p:nvPr/>
        </p:nvSpPr>
        <p:spPr>
          <a:xfrm>
            <a:off x="1514928"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9" name="Circle: Hollow 8">
            <a:extLst>
              <a:ext uri="{FF2B5EF4-FFF2-40B4-BE49-F238E27FC236}">
                <a16:creationId xmlns:a16="http://schemas.microsoft.com/office/drawing/2014/main" id="{868629C6-9D56-44C4-A90C-D16F2E7AA94B}"/>
              </a:ext>
            </a:extLst>
          </p:cNvPr>
          <p:cNvSpPr/>
          <p:nvPr/>
        </p:nvSpPr>
        <p:spPr>
          <a:xfrm>
            <a:off x="1395865"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10" name="Circle: Hollow 9">
            <a:extLst>
              <a:ext uri="{FF2B5EF4-FFF2-40B4-BE49-F238E27FC236}">
                <a16:creationId xmlns:a16="http://schemas.microsoft.com/office/drawing/2014/main" id="{1E0E5245-3E9D-45CB-A2A2-78E37536928E}"/>
              </a:ext>
            </a:extLst>
          </p:cNvPr>
          <p:cNvSpPr/>
          <p:nvPr/>
        </p:nvSpPr>
        <p:spPr>
          <a:xfrm>
            <a:off x="1262993"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2" name="Straight Connector 11">
            <a:extLst>
              <a:ext uri="{FF2B5EF4-FFF2-40B4-BE49-F238E27FC236}">
                <a16:creationId xmlns:a16="http://schemas.microsoft.com/office/drawing/2014/main" id="{1B8353AA-1A28-4FAD-AF44-130B899BAAE4}"/>
              </a:ext>
            </a:extLst>
          </p:cNvPr>
          <p:cNvCxnSpPr>
            <a:cxnSpLocks/>
          </p:cNvCxnSpPr>
          <p:nvPr/>
        </p:nvCxnSpPr>
        <p:spPr>
          <a:xfrm flipV="1">
            <a:off x="1610179" y="4342506"/>
            <a:ext cx="0" cy="51669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36B49B4F-63E8-4430-9059-553CBCA3AB43}"/>
              </a:ext>
            </a:extLst>
          </p:cNvPr>
          <p:cNvSpPr/>
          <p:nvPr/>
        </p:nvSpPr>
        <p:spPr>
          <a:xfrm>
            <a:off x="1551849" y="4821129"/>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16" name="TextBox 15">
            <a:extLst>
              <a:ext uri="{FF2B5EF4-FFF2-40B4-BE49-F238E27FC236}">
                <a16:creationId xmlns:a16="http://schemas.microsoft.com/office/drawing/2014/main" id="{E959B938-7387-4E6C-B81C-CA1B61488588}"/>
              </a:ext>
            </a:extLst>
          </p:cNvPr>
          <p:cNvSpPr txBox="1"/>
          <p:nvPr/>
        </p:nvSpPr>
        <p:spPr>
          <a:xfrm>
            <a:off x="326537" y="2983398"/>
            <a:ext cx="2648423" cy="1015663"/>
          </a:xfrm>
          <a:prstGeom prst="rect">
            <a:avLst/>
          </a:prstGeom>
          <a:noFill/>
          <a:ln>
            <a:noFill/>
          </a:ln>
        </p:spPr>
        <p:txBody>
          <a:bodyPr wrap="square" rtlCol="0">
            <a:spAutoFit/>
          </a:bodyPr>
          <a:lstStyle/>
          <a:p>
            <a:pPr algn="ctr"/>
            <a:r>
              <a:rPr lang="en-US" sz="2400" dirty="0">
                <a:solidFill>
                  <a:srgbClr val="C00000"/>
                </a:solidFill>
                <a:latin typeface="Century Gothic" panose="020B0502020202020204" pitchFamily="34" charset="0"/>
              </a:rPr>
              <a:t>Dec. 31, 2019</a:t>
            </a:r>
          </a:p>
          <a:p>
            <a:pPr algn="ctr"/>
            <a:endParaRPr lang="en-US" sz="3600" dirty="0">
              <a:solidFill>
                <a:srgbClr val="C00000"/>
              </a:solidFill>
              <a:latin typeface="Century Gothic" panose="020B0502020202020204" pitchFamily="34" charset="0"/>
            </a:endParaRPr>
          </a:p>
        </p:txBody>
      </p:sp>
      <p:sp>
        <p:nvSpPr>
          <p:cNvPr id="17" name="TextBox 16">
            <a:extLst>
              <a:ext uri="{FF2B5EF4-FFF2-40B4-BE49-F238E27FC236}">
                <a16:creationId xmlns:a16="http://schemas.microsoft.com/office/drawing/2014/main" id="{E623F98E-5FFF-4701-A99F-87B202C66033}"/>
              </a:ext>
            </a:extLst>
          </p:cNvPr>
          <p:cNvSpPr txBox="1"/>
          <p:nvPr/>
        </p:nvSpPr>
        <p:spPr>
          <a:xfrm>
            <a:off x="570145" y="5097489"/>
            <a:ext cx="2211888" cy="738664"/>
          </a:xfrm>
          <a:prstGeom prst="rect">
            <a:avLst/>
          </a:prstGeom>
          <a:noFill/>
        </p:spPr>
        <p:txBody>
          <a:bodyPr wrap="square" rtlCol="0">
            <a:spAutoFit/>
          </a:bodyPr>
          <a:lstStyle/>
          <a:p>
            <a:r>
              <a:rPr lang="en-US" sz="1400" dirty="0"/>
              <a:t>China </a:t>
            </a:r>
            <a:r>
              <a:rPr lang="en-US" sz="1400" dirty="0" smtClean="0"/>
              <a:t>alerts </a:t>
            </a:r>
            <a:r>
              <a:rPr lang="en-US" sz="1400" dirty="0"/>
              <a:t>WHO to several cases of unusual pneumonia in Wuhan. </a:t>
            </a:r>
          </a:p>
        </p:txBody>
      </p:sp>
      <p:sp>
        <p:nvSpPr>
          <p:cNvPr id="18" name="Arc 17">
            <a:extLst>
              <a:ext uri="{FF2B5EF4-FFF2-40B4-BE49-F238E27FC236}">
                <a16:creationId xmlns:a16="http://schemas.microsoft.com/office/drawing/2014/main" id="{B54B9C7B-4DA7-40E1-B723-68758EB971FE}"/>
              </a:ext>
            </a:extLst>
          </p:cNvPr>
          <p:cNvSpPr/>
          <p:nvPr/>
        </p:nvSpPr>
        <p:spPr>
          <a:xfrm rot="5400000">
            <a:off x="3389075"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Oval 19">
            <a:extLst>
              <a:ext uri="{FF2B5EF4-FFF2-40B4-BE49-F238E27FC236}">
                <a16:creationId xmlns:a16="http://schemas.microsoft.com/office/drawing/2014/main" id="{037A3CB3-AA60-41C6-B92B-B84EC0A87E61}"/>
              </a:ext>
            </a:extLst>
          </p:cNvPr>
          <p:cNvSpPr/>
          <p:nvPr/>
        </p:nvSpPr>
        <p:spPr>
          <a:xfrm>
            <a:off x="3753406"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ircle: Hollow 20">
            <a:extLst>
              <a:ext uri="{FF2B5EF4-FFF2-40B4-BE49-F238E27FC236}">
                <a16:creationId xmlns:a16="http://schemas.microsoft.com/office/drawing/2014/main" id="{5AB77009-91CD-4089-A339-205E1FD860BA}"/>
              </a:ext>
            </a:extLst>
          </p:cNvPr>
          <p:cNvSpPr/>
          <p:nvPr/>
        </p:nvSpPr>
        <p:spPr>
          <a:xfrm>
            <a:off x="3634343"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Circle: Hollow 21">
            <a:extLst>
              <a:ext uri="{FF2B5EF4-FFF2-40B4-BE49-F238E27FC236}">
                <a16:creationId xmlns:a16="http://schemas.microsoft.com/office/drawing/2014/main" id="{EB4F978A-6973-4038-9D44-C992F6903D28}"/>
              </a:ext>
            </a:extLst>
          </p:cNvPr>
          <p:cNvSpPr/>
          <p:nvPr/>
        </p:nvSpPr>
        <p:spPr>
          <a:xfrm>
            <a:off x="3501471"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3" name="Straight Connector 22">
            <a:extLst>
              <a:ext uri="{FF2B5EF4-FFF2-40B4-BE49-F238E27FC236}">
                <a16:creationId xmlns:a16="http://schemas.microsoft.com/office/drawing/2014/main" id="{7982AF7D-7FF0-494C-891D-C601C69FAD64}"/>
              </a:ext>
            </a:extLst>
          </p:cNvPr>
          <p:cNvCxnSpPr>
            <a:cxnSpLocks/>
          </p:cNvCxnSpPr>
          <p:nvPr/>
        </p:nvCxnSpPr>
        <p:spPr>
          <a:xfrm flipV="1">
            <a:off x="3848657" y="2614747"/>
            <a:ext cx="0" cy="10333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D26033AC-E99E-4309-BD9B-47A98BA0DEA7}"/>
              </a:ext>
            </a:extLst>
          </p:cNvPr>
          <p:cNvSpPr/>
          <p:nvPr/>
        </p:nvSpPr>
        <p:spPr>
          <a:xfrm>
            <a:off x="3786536" y="2568391"/>
            <a:ext cx="124240" cy="12424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D297ECE7-7E0E-48D0-9C27-6FB0E3DB79DD}"/>
              </a:ext>
            </a:extLst>
          </p:cNvPr>
          <p:cNvSpPr txBox="1"/>
          <p:nvPr/>
        </p:nvSpPr>
        <p:spPr>
          <a:xfrm>
            <a:off x="3090963" y="4382611"/>
            <a:ext cx="1515386"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Jan. 7</a:t>
            </a:r>
            <a:endParaRPr lang="en-US" sz="3600" dirty="0">
              <a:solidFill>
                <a:srgbClr val="C00000"/>
              </a:solidFill>
              <a:latin typeface="Century Gothic" panose="020B0502020202020204" pitchFamily="34" charset="0"/>
            </a:endParaRPr>
          </a:p>
        </p:txBody>
      </p:sp>
      <p:sp>
        <p:nvSpPr>
          <p:cNvPr id="26" name="TextBox 25">
            <a:extLst>
              <a:ext uri="{FF2B5EF4-FFF2-40B4-BE49-F238E27FC236}">
                <a16:creationId xmlns:a16="http://schemas.microsoft.com/office/drawing/2014/main" id="{7DEA27D8-0CF3-496D-AD7D-2076231DE52C}"/>
              </a:ext>
            </a:extLst>
          </p:cNvPr>
          <p:cNvSpPr txBox="1"/>
          <p:nvPr/>
        </p:nvSpPr>
        <p:spPr>
          <a:xfrm>
            <a:off x="2595319" y="1333258"/>
            <a:ext cx="3047189" cy="1169551"/>
          </a:xfrm>
          <a:prstGeom prst="rect">
            <a:avLst/>
          </a:prstGeom>
          <a:noFill/>
        </p:spPr>
        <p:txBody>
          <a:bodyPr wrap="square" rtlCol="0">
            <a:spAutoFit/>
          </a:bodyPr>
          <a:lstStyle/>
          <a:p>
            <a:r>
              <a:rPr lang="en-US" sz="1400" dirty="0"/>
              <a:t>WHO Officials </a:t>
            </a:r>
            <a:r>
              <a:rPr lang="en-US" sz="1400" dirty="0" smtClean="0"/>
              <a:t>announce </a:t>
            </a:r>
            <a:r>
              <a:rPr lang="en-US" sz="1400" dirty="0"/>
              <a:t>they </a:t>
            </a:r>
            <a:r>
              <a:rPr lang="en-US" sz="1400" dirty="0" smtClean="0"/>
              <a:t>have identified </a:t>
            </a:r>
            <a:r>
              <a:rPr lang="en-US" sz="1400" dirty="0"/>
              <a:t>a new virus, named 2019-nCoV and </a:t>
            </a:r>
            <a:r>
              <a:rPr lang="en-US" sz="1400" dirty="0" smtClean="0"/>
              <a:t>is </a:t>
            </a:r>
            <a:r>
              <a:rPr lang="en-US" sz="1400" dirty="0"/>
              <a:t>identified as belonging to the coronavirus family, which includes SARS and the common cold.</a:t>
            </a:r>
          </a:p>
        </p:txBody>
      </p:sp>
      <p:sp>
        <p:nvSpPr>
          <p:cNvPr id="27" name="Arc 26">
            <a:extLst>
              <a:ext uri="{FF2B5EF4-FFF2-40B4-BE49-F238E27FC236}">
                <a16:creationId xmlns:a16="http://schemas.microsoft.com/office/drawing/2014/main" id="{A2636062-43D3-463C-B6BD-741D547DE965}"/>
              </a:ext>
            </a:extLst>
          </p:cNvPr>
          <p:cNvSpPr/>
          <p:nvPr/>
        </p:nvSpPr>
        <p:spPr>
          <a:xfrm>
            <a:off x="5642508"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Oval 28">
            <a:extLst>
              <a:ext uri="{FF2B5EF4-FFF2-40B4-BE49-F238E27FC236}">
                <a16:creationId xmlns:a16="http://schemas.microsoft.com/office/drawing/2014/main" id="{CDCB9A2B-6699-4804-99AE-7A924FDA4340}"/>
              </a:ext>
            </a:extLst>
          </p:cNvPr>
          <p:cNvSpPr/>
          <p:nvPr/>
        </p:nvSpPr>
        <p:spPr>
          <a:xfrm>
            <a:off x="6006839"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ircle: Hollow 29">
            <a:extLst>
              <a:ext uri="{FF2B5EF4-FFF2-40B4-BE49-F238E27FC236}">
                <a16:creationId xmlns:a16="http://schemas.microsoft.com/office/drawing/2014/main" id="{3A6CDF07-EF0B-4379-8FBF-3718BD896047}"/>
              </a:ext>
            </a:extLst>
          </p:cNvPr>
          <p:cNvSpPr/>
          <p:nvPr/>
        </p:nvSpPr>
        <p:spPr>
          <a:xfrm>
            <a:off x="5887776"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Circle: Hollow 30">
            <a:extLst>
              <a:ext uri="{FF2B5EF4-FFF2-40B4-BE49-F238E27FC236}">
                <a16:creationId xmlns:a16="http://schemas.microsoft.com/office/drawing/2014/main" id="{FB3E2DCF-4068-4715-BD27-13370B541EAC}"/>
              </a:ext>
            </a:extLst>
          </p:cNvPr>
          <p:cNvSpPr/>
          <p:nvPr/>
        </p:nvSpPr>
        <p:spPr>
          <a:xfrm>
            <a:off x="5754904"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2" name="Straight Connector 31">
            <a:extLst>
              <a:ext uri="{FF2B5EF4-FFF2-40B4-BE49-F238E27FC236}">
                <a16:creationId xmlns:a16="http://schemas.microsoft.com/office/drawing/2014/main" id="{EA49CDC4-E9AD-4789-BEA6-BFF07A73111B}"/>
              </a:ext>
            </a:extLst>
          </p:cNvPr>
          <p:cNvCxnSpPr>
            <a:cxnSpLocks/>
          </p:cNvCxnSpPr>
          <p:nvPr/>
        </p:nvCxnSpPr>
        <p:spPr>
          <a:xfrm flipV="1">
            <a:off x="6102090" y="4342506"/>
            <a:ext cx="0" cy="51669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DD4A8794-EADF-4527-95C6-C9D6781E9C8E}"/>
              </a:ext>
            </a:extLst>
          </p:cNvPr>
          <p:cNvSpPr/>
          <p:nvPr/>
        </p:nvSpPr>
        <p:spPr>
          <a:xfrm>
            <a:off x="6039969" y="4833823"/>
            <a:ext cx="124240" cy="12424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BE7D141-E60D-4B00-AA4B-1F588212DCAD}"/>
              </a:ext>
            </a:extLst>
          </p:cNvPr>
          <p:cNvSpPr txBox="1"/>
          <p:nvPr/>
        </p:nvSpPr>
        <p:spPr>
          <a:xfrm>
            <a:off x="5168099" y="2961830"/>
            <a:ext cx="1836074"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Jan. 11</a:t>
            </a:r>
            <a:endParaRPr lang="en-US" sz="3600" dirty="0">
              <a:solidFill>
                <a:srgbClr val="C00000"/>
              </a:solidFill>
              <a:latin typeface="Century Gothic" panose="020B0502020202020204" pitchFamily="34" charset="0"/>
            </a:endParaRPr>
          </a:p>
        </p:txBody>
      </p:sp>
      <p:sp>
        <p:nvSpPr>
          <p:cNvPr id="35" name="TextBox 34">
            <a:extLst>
              <a:ext uri="{FF2B5EF4-FFF2-40B4-BE49-F238E27FC236}">
                <a16:creationId xmlns:a16="http://schemas.microsoft.com/office/drawing/2014/main" id="{0A5C5A36-EC92-462F-BB70-6A797D63B1DD}"/>
              </a:ext>
            </a:extLst>
          </p:cNvPr>
          <p:cNvSpPr txBox="1"/>
          <p:nvPr/>
        </p:nvSpPr>
        <p:spPr>
          <a:xfrm>
            <a:off x="5069546" y="5130348"/>
            <a:ext cx="2258482" cy="523220"/>
          </a:xfrm>
          <a:prstGeom prst="rect">
            <a:avLst/>
          </a:prstGeom>
          <a:noFill/>
        </p:spPr>
        <p:txBody>
          <a:bodyPr wrap="square" rtlCol="0">
            <a:spAutoFit/>
          </a:bodyPr>
          <a:lstStyle/>
          <a:p>
            <a:r>
              <a:rPr lang="en-US" sz="1400" dirty="0"/>
              <a:t>China </a:t>
            </a:r>
            <a:r>
              <a:rPr lang="en-US" sz="1400" dirty="0" smtClean="0"/>
              <a:t>announces </a:t>
            </a:r>
            <a:r>
              <a:rPr lang="en-US" sz="1400" dirty="0"/>
              <a:t>its first death from the </a:t>
            </a:r>
            <a:r>
              <a:rPr lang="en-US" sz="1400" dirty="0" smtClean="0"/>
              <a:t>virus.</a:t>
            </a:r>
            <a:endParaRPr lang="en-US" sz="1400" dirty="0"/>
          </a:p>
        </p:txBody>
      </p:sp>
      <p:sp>
        <p:nvSpPr>
          <p:cNvPr id="45" name="Arc 44">
            <a:extLst>
              <a:ext uri="{FF2B5EF4-FFF2-40B4-BE49-F238E27FC236}">
                <a16:creationId xmlns:a16="http://schemas.microsoft.com/office/drawing/2014/main" id="{E3730103-7F8D-4792-83EE-5FFC4A5D2274}"/>
              </a:ext>
            </a:extLst>
          </p:cNvPr>
          <p:cNvSpPr/>
          <p:nvPr/>
        </p:nvSpPr>
        <p:spPr>
          <a:xfrm rot="5400000">
            <a:off x="7906257"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Oval 45">
            <a:extLst>
              <a:ext uri="{FF2B5EF4-FFF2-40B4-BE49-F238E27FC236}">
                <a16:creationId xmlns:a16="http://schemas.microsoft.com/office/drawing/2014/main" id="{86694F26-80D5-467D-94C4-C9C860517F5F}"/>
              </a:ext>
            </a:extLst>
          </p:cNvPr>
          <p:cNvSpPr/>
          <p:nvPr/>
        </p:nvSpPr>
        <p:spPr>
          <a:xfrm>
            <a:off x="8270588"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ircle: Hollow 46">
            <a:extLst>
              <a:ext uri="{FF2B5EF4-FFF2-40B4-BE49-F238E27FC236}">
                <a16:creationId xmlns:a16="http://schemas.microsoft.com/office/drawing/2014/main" id="{B0789B4A-0620-4211-9109-6DBE9A07FE51}"/>
              </a:ext>
            </a:extLst>
          </p:cNvPr>
          <p:cNvSpPr/>
          <p:nvPr/>
        </p:nvSpPr>
        <p:spPr>
          <a:xfrm>
            <a:off x="8151525"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Circle: Hollow 47">
            <a:extLst>
              <a:ext uri="{FF2B5EF4-FFF2-40B4-BE49-F238E27FC236}">
                <a16:creationId xmlns:a16="http://schemas.microsoft.com/office/drawing/2014/main" id="{9C63B36C-028C-4461-9179-02E81EA9B830}"/>
              </a:ext>
            </a:extLst>
          </p:cNvPr>
          <p:cNvSpPr/>
          <p:nvPr/>
        </p:nvSpPr>
        <p:spPr>
          <a:xfrm>
            <a:off x="8018653"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9" name="Straight Connector 48">
            <a:extLst>
              <a:ext uri="{FF2B5EF4-FFF2-40B4-BE49-F238E27FC236}">
                <a16:creationId xmlns:a16="http://schemas.microsoft.com/office/drawing/2014/main" id="{15E6C7CE-0DCB-4A82-B08E-519AC3270B85}"/>
              </a:ext>
            </a:extLst>
          </p:cNvPr>
          <p:cNvCxnSpPr>
            <a:cxnSpLocks/>
          </p:cNvCxnSpPr>
          <p:nvPr/>
        </p:nvCxnSpPr>
        <p:spPr>
          <a:xfrm flipV="1">
            <a:off x="8365839" y="2614747"/>
            <a:ext cx="0" cy="10333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4CFE38F3-7830-46D8-95EE-69DB62ED465D}"/>
              </a:ext>
            </a:extLst>
          </p:cNvPr>
          <p:cNvSpPr/>
          <p:nvPr/>
        </p:nvSpPr>
        <p:spPr>
          <a:xfrm>
            <a:off x="8303718" y="2568391"/>
            <a:ext cx="124240" cy="12424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51" name="TextBox 50">
            <a:extLst>
              <a:ext uri="{FF2B5EF4-FFF2-40B4-BE49-F238E27FC236}">
                <a16:creationId xmlns:a16="http://schemas.microsoft.com/office/drawing/2014/main" id="{65F62DC2-C651-4B22-B4CB-1846861868F6}"/>
              </a:ext>
            </a:extLst>
          </p:cNvPr>
          <p:cNvSpPr txBox="1"/>
          <p:nvPr/>
        </p:nvSpPr>
        <p:spPr>
          <a:xfrm>
            <a:off x="7391145" y="4382611"/>
            <a:ext cx="1946343"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Jan. 13</a:t>
            </a:r>
            <a:endParaRPr lang="en-US" sz="3600" dirty="0">
              <a:solidFill>
                <a:srgbClr val="C00000"/>
              </a:solidFill>
              <a:latin typeface="Century Gothic" panose="020B0502020202020204" pitchFamily="34" charset="0"/>
            </a:endParaRPr>
          </a:p>
        </p:txBody>
      </p:sp>
      <p:sp>
        <p:nvSpPr>
          <p:cNvPr id="52" name="TextBox 51">
            <a:extLst>
              <a:ext uri="{FF2B5EF4-FFF2-40B4-BE49-F238E27FC236}">
                <a16:creationId xmlns:a16="http://schemas.microsoft.com/office/drawing/2014/main" id="{44337E62-7F21-4CD3-9B0D-507A64DF7728}"/>
              </a:ext>
            </a:extLst>
          </p:cNvPr>
          <p:cNvSpPr txBox="1"/>
          <p:nvPr/>
        </p:nvSpPr>
        <p:spPr>
          <a:xfrm>
            <a:off x="7224897" y="1463674"/>
            <a:ext cx="2758199" cy="738664"/>
          </a:xfrm>
          <a:prstGeom prst="rect">
            <a:avLst/>
          </a:prstGeom>
          <a:noFill/>
        </p:spPr>
        <p:txBody>
          <a:bodyPr wrap="square" rtlCol="0">
            <a:spAutoFit/>
          </a:bodyPr>
          <a:lstStyle/>
          <a:p>
            <a:r>
              <a:rPr lang="en-US" sz="1400" dirty="0"/>
              <a:t>The WHO </a:t>
            </a:r>
            <a:r>
              <a:rPr lang="en-US" sz="1400" dirty="0" smtClean="0"/>
              <a:t>reports </a:t>
            </a:r>
            <a:r>
              <a:rPr lang="en-US" sz="1400" dirty="0"/>
              <a:t>the first case outside of China (Thailand) in a traveler who had visited Wuhan.</a:t>
            </a:r>
          </a:p>
        </p:txBody>
      </p:sp>
      <p:sp>
        <p:nvSpPr>
          <p:cNvPr id="53" name="Arc 52">
            <a:extLst>
              <a:ext uri="{FF2B5EF4-FFF2-40B4-BE49-F238E27FC236}">
                <a16:creationId xmlns:a16="http://schemas.microsoft.com/office/drawing/2014/main" id="{FC85B459-7BA2-4C61-9178-E1CE5EFAEC56}"/>
              </a:ext>
            </a:extLst>
          </p:cNvPr>
          <p:cNvSpPr/>
          <p:nvPr/>
        </p:nvSpPr>
        <p:spPr>
          <a:xfrm>
            <a:off x="10144184"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Oval 54">
            <a:extLst>
              <a:ext uri="{FF2B5EF4-FFF2-40B4-BE49-F238E27FC236}">
                <a16:creationId xmlns:a16="http://schemas.microsoft.com/office/drawing/2014/main" id="{4A6EEA54-5314-432F-B5DF-B223248AB8AA}"/>
              </a:ext>
            </a:extLst>
          </p:cNvPr>
          <p:cNvSpPr/>
          <p:nvPr/>
        </p:nvSpPr>
        <p:spPr>
          <a:xfrm>
            <a:off x="10508515" y="3900069"/>
            <a:ext cx="190500" cy="1905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Circle: Hollow 55">
            <a:extLst>
              <a:ext uri="{FF2B5EF4-FFF2-40B4-BE49-F238E27FC236}">
                <a16:creationId xmlns:a16="http://schemas.microsoft.com/office/drawing/2014/main" id="{0C983C23-7914-456E-AA37-90FEEBD851C0}"/>
              </a:ext>
            </a:extLst>
          </p:cNvPr>
          <p:cNvSpPr/>
          <p:nvPr/>
        </p:nvSpPr>
        <p:spPr>
          <a:xfrm>
            <a:off x="10389452"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ircle: Hollow 56">
            <a:extLst>
              <a:ext uri="{FF2B5EF4-FFF2-40B4-BE49-F238E27FC236}">
                <a16:creationId xmlns:a16="http://schemas.microsoft.com/office/drawing/2014/main" id="{CD810234-B3DF-4AE8-B7F5-9B91C3FEE8A3}"/>
              </a:ext>
            </a:extLst>
          </p:cNvPr>
          <p:cNvSpPr/>
          <p:nvPr/>
        </p:nvSpPr>
        <p:spPr>
          <a:xfrm>
            <a:off x="10256580"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58" name="Straight Connector 57">
            <a:extLst>
              <a:ext uri="{FF2B5EF4-FFF2-40B4-BE49-F238E27FC236}">
                <a16:creationId xmlns:a16="http://schemas.microsoft.com/office/drawing/2014/main" id="{A61A79A1-830D-43A5-991E-41089FE309F5}"/>
              </a:ext>
            </a:extLst>
          </p:cNvPr>
          <p:cNvCxnSpPr>
            <a:cxnSpLocks/>
          </p:cNvCxnSpPr>
          <p:nvPr/>
        </p:nvCxnSpPr>
        <p:spPr>
          <a:xfrm flipV="1">
            <a:off x="10603766" y="4342506"/>
            <a:ext cx="0" cy="36327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9" name="Oval 58">
            <a:extLst>
              <a:ext uri="{FF2B5EF4-FFF2-40B4-BE49-F238E27FC236}">
                <a16:creationId xmlns:a16="http://schemas.microsoft.com/office/drawing/2014/main" id="{91D217BA-6735-41FC-ADDE-ADA84BF5E891}"/>
              </a:ext>
            </a:extLst>
          </p:cNvPr>
          <p:cNvSpPr/>
          <p:nvPr/>
        </p:nvSpPr>
        <p:spPr>
          <a:xfrm>
            <a:off x="10532078" y="4669213"/>
            <a:ext cx="124240" cy="12424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493BBA26-6FB6-4EDA-AE7C-332D388F6619}"/>
              </a:ext>
            </a:extLst>
          </p:cNvPr>
          <p:cNvSpPr txBox="1"/>
          <p:nvPr/>
        </p:nvSpPr>
        <p:spPr>
          <a:xfrm>
            <a:off x="9653302" y="2977784"/>
            <a:ext cx="1857893"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Jan. 17</a:t>
            </a:r>
            <a:endParaRPr lang="en-US" sz="3600" dirty="0">
              <a:solidFill>
                <a:srgbClr val="C00000"/>
              </a:solidFill>
              <a:latin typeface="Century Gothic" panose="020B0502020202020204" pitchFamily="34" charset="0"/>
            </a:endParaRPr>
          </a:p>
        </p:txBody>
      </p:sp>
      <p:sp>
        <p:nvSpPr>
          <p:cNvPr id="61" name="TextBox 60">
            <a:extLst>
              <a:ext uri="{FF2B5EF4-FFF2-40B4-BE49-F238E27FC236}">
                <a16:creationId xmlns:a16="http://schemas.microsoft.com/office/drawing/2014/main" id="{8710CEB2-4E11-44C6-A201-5DCB3EA9A265}"/>
              </a:ext>
            </a:extLst>
          </p:cNvPr>
          <p:cNvSpPr txBox="1"/>
          <p:nvPr/>
        </p:nvSpPr>
        <p:spPr>
          <a:xfrm>
            <a:off x="9429317" y="4945369"/>
            <a:ext cx="2762683" cy="1169551"/>
          </a:xfrm>
          <a:prstGeom prst="rect">
            <a:avLst/>
          </a:prstGeom>
          <a:noFill/>
        </p:spPr>
        <p:txBody>
          <a:bodyPr wrap="square" rtlCol="0">
            <a:spAutoFit/>
          </a:bodyPr>
          <a:lstStyle/>
          <a:p>
            <a:r>
              <a:rPr lang="en-US" sz="1400" dirty="0"/>
              <a:t>A second death </a:t>
            </a:r>
            <a:r>
              <a:rPr lang="en-US" sz="1400" dirty="0" smtClean="0"/>
              <a:t>is </a:t>
            </a:r>
            <a:r>
              <a:rPr lang="en-US" sz="1400" dirty="0"/>
              <a:t>reported in Wuhan, health authorities in the US </a:t>
            </a:r>
            <a:r>
              <a:rPr lang="en-US" sz="1400" dirty="0" smtClean="0"/>
              <a:t>announce </a:t>
            </a:r>
            <a:r>
              <a:rPr lang="en-US" sz="1400" dirty="0"/>
              <a:t>that three airports would start screening passengers arriving from the city.</a:t>
            </a:r>
          </a:p>
        </p:txBody>
      </p:sp>
      <p:cxnSp>
        <p:nvCxnSpPr>
          <p:cNvPr id="64" name="Straight Connector 63">
            <a:extLst>
              <a:ext uri="{FF2B5EF4-FFF2-40B4-BE49-F238E27FC236}">
                <a16:creationId xmlns:a16="http://schemas.microsoft.com/office/drawing/2014/main" id="{5CE23E97-80CA-4DCE-905B-0371552128FB}"/>
              </a:ext>
            </a:extLst>
          </p:cNvPr>
          <p:cNvCxnSpPr>
            <a:cxnSpLocks/>
          </p:cNvCxnSpPr>
          <p:nvPr/>
        </p:nvCxnSpPr>
        <p:spPr>
          <a:xfrm>
            <a:off x="626315" y="5943435"/>
            <a:ext cx="204886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6AF9195-D1C7-4EAB-9766-CBBD5AC04E3E}"/>
              </a:ext>
            </a:extLst>
          </p:cNvPr>
          <p:cNvCxnSpPr>
            <a:cxnSpLocks/>
          </p:cNvCxnSpPr>
          <p:nvPr/>
        </p:nvCxnSpPr>
        <p:spPr>
          <a:xfrm>
            <a:off x="5150655" y="5691055"/>
            <a:ext cx="204886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7FD0854-B613-4503-8F9F-7EBA21977DB6}"/>
              </a:ext>
            </a:extLst>
          </p:cNvPr>
          <p:cNvCxnSpPr>
            <a:cxnSpLocks/>
          </p:cNvCxnSpPr>
          <p:nvPr/>
        </p:nvCxnSpPr>
        <p:spPr>
          <a:xfrm>
            <a:off x="9539450" y="6212376"/>
            <a:ext cx="239078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267D5D77-7183-46A2-913A-91854EB46B5B}"/>
              </a:ext>
            </a:extLst>
          </p:cNvPr>
          <p:cNvCxnSpPr>
            <a:cxnSpLocks/>
          </p:cNvCxnSpPr>
          <p:nvPr/>
        </p:nvCxnSpPr>
        <p:spPr>
          <a:xfrm>
            <a:off x="2675180" y="1232883"/>
            <a:ext cx="270671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FE4C8AC-856E-47A1-86C3-D3143F6DF56B}"/>
              </a:ext>
            </a:extLst>
          </p:cNvPr>
          <p:cNvCxnSpPr>
            <a:cxnSpLocks/>
          </p:cNvCxnSpPr>
          <p:nvPr/>
        </p:nvCxnSpPr>
        <p:spPr>
          <a:xfrm>
            <a:off x="7315280" y="1333258"/>
            <a:ext cx="2311896"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AC17817C-AF36-4468-94FC-44DCFF825290}"/>
              </a:ext>
            </a:extLst>
          </p:cNvPr>
          <p:cNvSpPr txBox="1"/>
          <p:nvPr/>
        </p:nvSpPr>
        <p:spPr>
          <a:xfrm>
            <a:off x="2374387" y="210861"/>
            <a:ext cx="7278915" cy="584775"/>
          </a:xfrm>
          <a:prstGeom prst="rect">
            <a:avLst/>
          </a:prstGeom>
          <a:noFill/>
        </p:spPr>
        <p:txBody>
          <a:bodyPr wrap="square" rtlCol="0">
            <a:spAutoFit/>
          </a:bodyPr>
          <a:lstStyle/>
          <a:p>
            <a:pPr algn="ctr"/>
            <a:r>
              <a:rPr lang="en-US" sz="3200" dirty="0" smtClean="0">
                <a:solidFill>
                  <a:srgbClr val="C00000"/>
                </a:solidFill>
                <a:latin typeface="Century Gothic" panose="020B0502020202020204" pitchFamily="34" charset="0"/>
              </a:rPr>
              <a:t>COVID-19: </a:t>
            </a:r>
            <a:r>
              <a:rPr lang="en-US" sz="3200" dirty="0">
                <a:solidFill>
                  <a:srgbClr val="C00000"/>
                </a:solidFill>
                <a:latin typeface="Century Gothic" panose="020B0502020202020204" pitchFamily="34" charset="0"/>
              </a:rPr>
              <a:t>A Timeline</a:t>
            </a:r>
          </a:p>
        </p:txBody>
      </p:sp>
    </p:spTree>
    <p:extLst>
      <p:ext uri="{BB962C8B-B14F-4D97-AF65-F5344CB8AC3E}">
        <p14:creationId xmlns:p14="http://schemas.microsoft.com/office/powerpoint/2010/main" val="4121031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up)">
                                      <p:cBhvr>
                                        <p:cTn id="29" dur="500"/>
                                        <p:tgtEl>
                                          <p:spTgt spid="12"/>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47"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anim calcmode="lin" valueType="num">
                                      <p:cBhvr>
                                        <p:cTn id="45" dur="500" fill="hold"/>
                                        <p:tgtEl>
                                          <p:spTgt spid="16"/>
                                        </p:tgtEl>
                                        <p:attrNameLst>
                                          <p:attrName>ppt_x</p:attrName>
                                        </p:attrNameLst>
                                      </p:cBhvr>
                                      <p:tavLst>
                                        <p:tav tm="0">
                                          <p:val>
                                            <p:strVal val="#ppt_x"/>
                                          </p:val>
                                        </p:tav>
                                        <p:tav tm="100000">
                                          <p:val>
                                            <p:strVal val="#ppt_x"/>
                                          </p:val>
                                        </p:tav>
                                      </p:tavLst>
                                    </p:anim>
                                    <p:anim calcmode="lin" valueType="num">
                                      <p:cBhvr>
                                        <p:cTn id="46" dur="5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anim calcmode="lin" valueType="num">
                                      <p:cBhvr>
                                        <p:cTn id="50" dur="500" fill="hold"/>
                                        <p:tgtEl>
                                          <p:spTgt spid="17"/>
                                        </p:tgtEl>
                                        <p:attrNameLst>
                                          <p:attrName>ppt_x</p:attrName>
                                        </p:attrNameLst>
                                      </p:cBhvr>
                                      <p:tavLst>
                                        <p:tav tm="0">
                                          <p:val>
                                            <p:strVal val="#ppt_x"/>
                                          </p:val>
                                        </p:tav>
                                        <p:tav tm="100000">
                                          <p:val>
                                            <p:strVal val="#ppt_x"/>
                                          </p:val>
                                        </p:tav>
                                      </p:tavLst>
                                    </p:anim>
                                    <p:anim calcmode="lin" valueType="num">
                                      <p:cBhvr>
                                        <p:cTn id="51" dur="500" fill="hold"/>
                                        <p:tgtEl>
                                          <p:spTgt spid="17"/>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wipe(left)">
                                      <p:cBhvr>
                                        <p:cTn id="55" dur="500"/>
                                        <p:tgtEl>
                                          <p:spTgt spid="64"/>
                                        </p:tgtEl>
                                      </p:cBhvr>
                                    </p:animEffect>
                                  </p:childTnLst>
                                </p:cTn>
                              </p:par>
                            </p:childTnLst>
                          </p:cTn>
                        </p:par>
                        <p:par>
                          <p:cTn id="56" fill="hold">
                            <p:stCondLst>
                              <p:cond delay="4000"/>
                            </p:stCondLst>
                            <p:childTnLst>
                              <p:par>
                                <p:cTn id="57" presetID="22" presetClass="entr" presetSubtype="8"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left)">
                                      <p:cBhvr>
                                        <p:cTn id="59" dur="500"/>
                                        <p:tgtEl>
                                          <p:spTgt spid="19"/>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childTnLst>
                          </p:cTn>
                        </p:par>
                        <p:par>
                          <p:cTn id="66" fill="hold">
                            <p:stCondLst>
                              <p:cond delay="5000"/>
                            </p:stCondLst>
                            <p:childTnLst>
                              <p:par>
                                <p:cTn id="67" presetID="53" presetClass="entr" presetSubtype="16"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Effect transition="in" filter="fade">
                                      <p:cBhvr>
                                        <p:cTn id="71" dur="500"/>
                                        <p:tgtEl>
                                          <p:spTgt spid="21"/>
                                        </p:tgtEl>
                                      </p:cBhvr>
                                    </p:animEffect>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Effect transition="in" filter="fade">
                                      <p:cBhvr>
                                        <p:cTn id="77" dur="500"/>
                                        <p:tgtEl>
                                          <p:spTgt spid="22"/>
                                        </p:tgtEl>
                                      </p:cBhvr>
                                    </p:animEffect>
                                  </p:childTnLst>
                                </p:cTn>
                              </p:par>
                            </p:childTnLst>
                          </p:cTn>
                        </p:par>
                        <p:par>
                          <p:cTn id="78" fill="hold">
                            <p:stCondLst>
                              <p:cond delay="6000"/>
                            </p:stCondLst>
                            <p:childTnLst>
                              <p:par>
                                <p:cTn id="79" presetID="22" presetClass="entr" presetSubtype="4" fill="hold"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down)">
                                      <p:cBhvr>
                                        <p:cTn id="81" dur="500"/>
                                        <p:tgtEl>
                                          <p:spTgt spid="23"/>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p:cTn id="85" dur="500" fill="hold"/>
                                        <p:tgtEl>
                                          <p:spTgt spid="24"/>
                                        </p:tgtEl>
                                        <p:attrNameLst>
                                          <p:attrName>ppt_w</p:attrName>
                                        </p:attrNameLst>
                                      </p:cBhvr>
                                      <p:tavLst>
                                        <p:tav tm="0">
                                          <p:val>
                                            <p:fltVal val="0"/>
                                          </p:val>
                                        </p:tav>
                                        <p:tav tm="100000">
                                          <p:val>
                                            <p:strVal val="#ppt_w"/>
                                          </p:val>
                                        </p:tav>
                                      </p:tavLst>
                                    </p:anim>
                                    <p:anim calcmode="lin" valueType="num">
                                      <p:cBhvr>
                                        <p:cTn id="86" dur="500" fill="hold"/>
                                        <p:tgtEl>
                                          <p:spTgt spid="24"/>
                                        </p:tgtEl>
                                        <p:attrNameLst>
                                          <p:attrName>ppt_h</p:attrName>
                                        </p:attrNameLst>
                                      </p:cBhvr>
                                      <p:tavLst>
                                        <p:tav tm="0">
                                          <p:val>
                                            <p:fltVal val="0"/>
                                          </p:val>
                                        </p:tav>
                                        <p:tav tm="100000">
                                          <p:val>
                                            <p:strVal val="#ppt_h"/>
                                          </p:val>
                                        </p:tav>
                                      </p:tavLst>
                                    </p:anim>
                                    <p:animEffect transition="in" filter="fade">
                                      <p:cBhvr>
                                        <p:cTn id="87" dur="500"/>
                                        <p:tgtEl>
                                          <p:spTgt spid="24"/>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Effect transition="in" filter="fade">
                                      <p:cBhvr>
                                        <p:cTn id="93" dur="500"/>
                                        <p:tgtEl>
                                          <p:spTgt spid="18"/>
                                        </p:tgtEl>
                                      </p:cBhvr>
                                    </p:animEffect>
                                  </p:childTnLst>
                                </p:cTn>
                              </p:par>
                              <p:par>
                                <p:cTn id="94" presetID="42" presetClass="entr" presetSubtype="0" fill="hold" grpId="0" nodeType="with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anim calcmode="lin" valueType="num">
                                      <p:cBhvr>
                                        <p:cTn id="97" dur="500" fill="hold"/>
                                        <p:tgtEl>
                                          <p:spTgt spid="25"/>
                                        </p:tgtEl>
                                        <p:attrNameLst>
                                          <p:attrName>ppt_x</p:attrName>
                                        </p:attrNameLst>
                                      </p:cBhvr>
                                      <p:tavLst>
                                        <p:tav tm="0">
                                          <p:val>
                                            <p:strVal val="#ppt_x"/>
                                          </p:val>
                                        </p:tav>
                                        <p:tav tm="100000">
                                          <p:val>
                                            <p:strVal val="#ppt_x"/>
                                          </p:val>
                                        </p:tav>
                                      </p:tavLst>
                                    </p:anim>
                                    <p:anim calcmode="lin" valueType="num">
                                      <p:cBhvr>
                                        <p:cTn id="98" dur="500" fill="hold"/>
                                        <p:tgtEl>
                                          <p:spTgt spid="25"/>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anim calcmode="lin" valueType="num">
                                      <p:cBhvr>
                                        <p:cTn id="102" dur="500" fill="hold"/>
                                        <p:tgtEl>
                                          <p:spTgt spid="26"/>
                                        </p:tgtEl>
                                        <p:attrNameLst>
                                          <p:attrName>ppt_x</p:attrName>
                                        </p:attrNameLst>
                                      </p:cBhvr>
                                      <p:tavLst>
                                        <p:tav tm="0">
                                          <p:val>
                                            <p:strVal val="#ppt_x"/>
                                          </p:val>
                                        </p:tav>
                                        <p:tav tm="100000">
                                          <p:val>
                                            <p:strVal val="#ppt_x"/>
                                          </p:val>
                                        </p:tav>
                                      </p:tavLst>
                                    </p:anim>
                                    <p:anim calcmode="lin" valueType="num">
                                      <p:cBhvr>
                                        <p:cTn id="103" dur="500" fill="hold"/>
                                        <p:tgtEl>
                                          <p:spTgt spid="26"/>
                                        </p:tgtEl>
                                        <p:attrNameLst>
                                          <p:attrName>ppt_y</p:attrName>
                                        </p:attrNameLst>
                                      </p:cBhvr>
                                      <p:tavLst>
                                        <p:tav tm="0">
                                          <p:val>
                                            <p:strVal val="#ppt_y-.1"/>
                                          </p:val>
                                        </p:tav>
                                        <p:tav tm="100000">
                                          <p:val>
                                            <p:strVal val="#ppt_y"/>
                                          </p:val>
                                        </p:tav>
                                      </p:tavLst>
                                    </p:anim>
                                  </p:childTnLst>
                                </p:cTn>
                              </p:par>
                            </p:childTnLst>
                          </p:cTn>
                        </p:par>
                        <p:par>
                          <p:cTn id="104" fill="hold">
                            <p:stCondLst>
                              <p:cond delay="7500"/>
                            </p:stCondLst>
                            <p:childTnLst>
                              <p:par>
                                <p:cTn id="105" presetID="22" presetClass="entr" presetSubtype="8" fill="hold" nodeType="afterEffect">
                                  <p:stCondLst>
                                    <p:cond delay="0"/>
                                  </p:stCondLst>
                                  <p:childTnLst>
                                    <p:set>
                                      <p:cBhvr>
                                        <p:cTn id="106" dur="1" fill="hold">
                                          <p:stCondLst>
                                            <p:cond delay="0"/>
                                          </p:stCondLst>
                                        </p:cTn>
                                        <p:tgtEl>
                                          <p:spTgt spid="68"/>
                                        </p:tgtEl>
                                        <p:attrNameLst>
                                          <p:attrName>style.visibility</p:attrName>
                                        </p:attrNameLst>
                                      </p:cBhvr>
                                      <p:to>
                                        <p:strVal val="visible"/>
                                      </p:to>
                                    </p:set>
                                    <p:animEffect transition="in" filter="wipe(left)">
                                      <p:cBhvr>
                                        <p:cTn id="107" dur="500"/>
                                        <p:tgtEl>
                                          <p:spTgt spid="68"/>
                                        </p:tgtEl>
                                      </p:cBhvr>
                                    </p:animEffect>
                                  </p:childTnLst>
                                </p:cTn>
                              </p:par>
                            </p:childTnLst>
                          </p:cTn>
                        </p:par>
                        <p:par>
                          <p:cTn id="108" fill="hold">
                            <p:stCondLst>
                              <p:cond delay="8000"/>
                            </p:stCondLst>
                            <p:childTnLst>
                              <p:par>
                                <p:cTn id="109" presetID="22" presetClass="entr" presetSubtype="8" fill="hold" nodeType="afterEffect">
                                  <p:stCondLst>
                                    <p:cond delay="0"/>
                                  </p:stCondLst>
                                  <p:childTnLst>
                                    <p:set>
                                      <p:cBhvr>
                                        <p:cTn id="110" dur="1" fill="hold">
                                          <p:stCondLst>
                                            <p:cond delay="0"/>
                                          </p:stCondLst>
                                        </p:cTn>
                                        <p:tgtEl>
                                          <p:spTgt spid="28"/>
                                        </p:tgtEl>
                                        <p:attrNameLst>
                                          <p:attrName>style.visibility</p:attrName>
                                        </p:attrNameLst>
                                      </p:cBhvr>
                                      <p:to>
                                        <p:strVal val="visible"/>
                                      </p:to>
                                    </p:set>
                                    <p:animEffect transition="in" filter="wipe(left)">
                                      <p:cBhvr>
                                        <p:cTn id="111" dur="500"/>
                                        <p:tgtEl>
                                          <p:spTgt spid="28"/>
                                        </p:tgtEl>
                                      </p:cBhvr>
                                    </p:animEffect>
                                  </p:childTnLst>
                                </p:cTn>
                              </p:par>
                            </p:childTnLst>
                          </p:cTn>
                        </p:par>
                        <p:par>
                          <p:cTn id="112" fill="hold">
                            <p:stCondLst>
                              <p:cond delay="8500"/>
                            </p:stCondLst>
                            <p:childTnLst>
                              <p:par>
                                <p:cTn id="113" presetID="53" presetClass="entr" presetSubtype="16"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 calcmode="lin" valueType="num">
                                      <p:cBhvr>
                                        <p:cTn id="115" dur="500" fill="hold"/>
                                        <p:tgtEl>
                                          <p:spTgt spid="29"/>
                                        </p:tgtEl>
                                        <p:attrNameLst>
                                          <p:attrName>ppt_w</p:attrName>
                                        </p:attrNameLst>
                                      </p:cBhvr>
                                      <p:tavLst>
                                        <p:tav tm="0">
                                          <p:val>
                                            <p:fltVal val="0"/>
                                          </p:val>
                                        </p:tav>
                                        <p:tav tm="100000">
                                          <p:val>
                                            <p:strVal val="#ppt_w"/>
                                          </p:val>
                                        </p:tav>
                                      </p:tavLst>
                                    </p:anim>
                                    <p:anim calcmode="lin" valueType="num">
                                      <p:cBhvr>
                                        <p:cTn id="116" dur="500" fill="hold"/>
                                        <p:tgtEl>
                                          <p:spTgt spid="29"/>
                                        </p:tgtEl>
                                        <p:attrNameLst>
                                          <p:attrName>ppt_h</p:attrName>
                                        </p:attrNameLst>
                                      </p:cBhvr>
                                      <p:tavLst>
                                        <p:tav tm="0">
                                          <p:val>
                                            <p:fltVal val="0"/>
                                          </p:val>
                                        </p:tav>
                                        <p:tav tm="100000">
                                          <p:val>
                                            <p:strVal val="#ppt_h"/>
                                          </p:val>
                                        </p:tav>
                                      </p:tavLst>
                                    </p:anim>
                                    <p:animEffect transition="in" filter="fade">
                                      <p:cBhvr>
                                        <p:cTn id="117" dur="500"/>
                                        <p:tgtEl>
                                          <p:spTgt spid="29"/>
                                        </p:tgtEl>
                                      </p:cBhvr>
                                    </p:animEffect>
                                  </p:childTnLst>
                                </p:cTn>
                              </p:par>
                            </p:childTnLst>
                          </p:cTn>
                        </p:par>
                        <p:par>
                          <p:cTn id="118" fill="hold">
                            <p:stCondLst>
                              <p:cond delay="9000"/>
                            </p:stCondLst>
                            <p:childTnLst>
                              <p:par>
                                <p:cTn id="119" presetID="53" presetClass="entr" presetSubtype="16" fill="hold" grpId="0" nodeType="afterEffect">
                                  <p:stCondLst>
                                    <p:cond delay="0"/>
                                  </p:stCondLst>
                                  <p:childTnLst>
                                    <p:set>
                                      <p:cBhvr>
                                        <p:cTn id="120" dur="1" fill="hold">
                                          <p:stCondLst>
                                            <p:cond delay="0"/>
                                          </p:stCondLst>
                                        </p:cTn>
                                        <p:tgtEl>
                                          <p:spTgt spid="30"/>
                                        </p:tgtEl>
                                        <p:attrNameLst>
                                          <p:attrName>style.visibility</p:attrName>
                                        </p:attrNameLst>
                                      </p:cBhvr>
                                      <p:to>
                                        <p:strVal val="visible"/>
                                      </p:to>
                                    </p:set>
                                    <p:anim calcmode="lin" valueType="num">
                                      <p:cBhvr>
                                        <p:cTn id="121" dur="500" fill="hold"/>
                                        <p:tgtEl>
                                          <p:spTgt spid="30"/>
                                        </p:tgtEl>
                                        <p:attrNameLst>
                                          <p:attrName>ppt_w</p:attrName>
                                        </p:attrNameLst>
                                      </p:cBhvr>
                                      <p:tavLst>
                                        <p:tav tm="0">
                                          <p:val>
                                            <p:fltVal val="0"/>
                                          </p:val>
                                        </p:tav>
                                        <p:tav tm="100000">
                                          <p:val>
                                            <p:strVal val="#ppt_w"/>
                                          </p:val>
                                        </p:tav>
                                      </p:tavLst>
                                    </p:anim>
                                    <p:anim calcmode="lin" valueType="num">
                                      <p:cBhvr>
                                        <p:cTn id="122" dur="500" fill="hold"/>
                                        <p:tgtEl>
                                          <p:spTgt spid="30"/>
                                        </p:tgtEl>
                                        <p:attrNameLst>
                                          <p:attrName>ppt_h</p:attrName>
                                        </p:attrNameLst>
                                      </p:cBhvr>
                                      <p:tavLst>
                                        <p:tav tm="0">
                                          <p:val>
                                            <p:fltVal val="0"/>
                                          </p:val>
                                        </p:tav>
                                        <p:tav tm="100000">
                                          <p:val>
                                            <p:strVal val="#ppt_h"/>
                                          </p:val>
                                        </p:tav>
                                      </p:tavLst>
                                    </p:anim>
                                    <p:animEffect transition="in" filter="fade">
                                      <p:cBhvr>
                                        <p:cTn id="123" dur="500"/>
                                        <p:tgtEl>
                                          <p:spTgt spid="30"/>
                                        </p:tgtEl>
                                      </p:cBhvr>
                                    </p:animEffect>
                                  </p:childTnLst>
                                </p:cTn>
                              </p:par>
                            </p:childTnLst>
                          </p:cTn>
                        </p:par>
                        <p:par>
                          <p:cTn id="124" fill="hold">
                            <p:stCondLst>
                              <p:cond delay="9500"/>
                            </p:stCondLst>
                            <p:childTnLst>
                              <p:par>
                                <p:cTn id="125" presetID="53" presetClass="entr" presetSubtype="16" fill="hold" grpId="0" nodeType="afterEffect">
                                  <p:stCondLst>
                                    <p:cond delay="0"/>
                                  </p:stCondLst>
                                  <p:childTnLst>
                                    <p:set>
                                      <p:cBhvr>
                                        <p:cTn id="126" dur="1" fill="hold">
                                          <p:stCondLst>
                                            <p:cond delay="0"/>
                                          </p:stCondLst>
                                        </p:cTn>
                                        <p:tgtEl>
                                          <p:spTgt spid="31"/>
                                        </p:tgtEl>
                                        <p:attrNameLst>
                                          <p:attrName>style.visibility</p:attrName>
                                        </p:attrNameLst>
                                      </p:cBhvr>
                                      <p:to>
                                        <p:strVal val="visible"/>
                                      </p:to>
                                    </p:set>
                                    <p:anim calcmode="lin" valueType="num">
                                      <p:cBhvr>
                                        <p:cTn id="127" dur="500" fill="hold"/>
                                        <p:tgtEl>
                                          <p:spTgt spid="31"/>
                                        </p:tgtEl>
                                        <p:attrNameLst>
                                          <p:attrName>ppt_w</p:attrName>
                                        </p:attrNameLst>
                                      </p:cBhvr>
                                      <p:tavLst>
                                        <p:tav tm="0">
                                          <p:val>
                                            <p:fltVal val="0"/>
                                          </p:val>
                                        </p:tav>
                                        <p:tav tm="100000">
                                          <p:val>
                                            <p:strVal val="#ppt_w"/>
                                          </p:val>
                                        </p:tav>
                                      </p:tavLst>
                                    </p:anim>
                                    <p:anim calcmode="lin" valueType="num">
                                      <p:cBhvr>
                                        <p:cTn id="128" dur="500" fill="hold"/>
                                        <p:tgtEl>
                                          <p:spTgt spid="31"/>
                                        </p:tgtEl>
                                        <p:attrNameLst>
                                          <p:attrName>ppt_h</p:attrName>
                                        </p:attrNameLst>
                                      </p:cBhvr>
                                      <p:tavLst>
                                        <p:tav tm="0">
                                          <p:val>
                                            <p:fltVal val="0"/>
                                          </p:val>
                                        </p:tav>
                                        <p:tav tm="100000">
                                          <p:val>
                                            <p:strVal val="#ppt_h"/>
                                          </p:val>
                                        </p:tav>
                                      </p:tavLst>
                                    </p:anim>
                                    <p:animEffect transition="in" filter="fade">
                                      <p:cBhvr>
                                        <p:cTn id="129" dur="500"/>
                                        <p:tgtEl>
                                          <p:spTgt spid="31"/>
                                        </p:tgtEl>
                                      </p:cBhvr>
                                    </p:animEffect>
                                  </p:childTnLst>
                                </p:cTn>
                              </p:par>
                            </p:childTnLst>
                          </p:cTn>
                        </p:par>
                        <p:par>
                          <p:cTn id="130" fill="hold">
                            <p:stCondLst>
                              <p:cond delay="10000"/>
                            </p:stCondLst>
                            <p:childTnLst>
                              <p:par>
                                <p:cTn id="131" presetID="22" presetClass="entr" presetSubtype="1" fill="hold" nodeType="afterEffect">
                                  <p:stCondLst>
                                    <p:cond delay="0"/>
                                  </p:stCondLst>
                                  <p:childTnLst>
                                    <p:set>
                                      <p:cBhvr>
                                        <p:cTn id="132" dur="1" fill="hold">
                                          <p:stCondLst>
                                            <p:cond delay="0"/>
                                          </p:stCondLst>
                                        </p:cTn>
                                        <p:tgtEl>
                                          <p:spTgt spid="32"/>
                                        </p:tgtEl>
                                        <p:attrNameLst>
                                          <p:attrName>style.visibility</p:attrName>
                                        </p:attrNameLst>
                                      </p:cBhvr>
                                      <p:to>
                                        <p:strVal val="visible"/>
                                      </p:to>
                                    </p:set>
                                    <p:animEffect transition="in" filter="wipe(up)">
                                      <p:cBhvr>
                                        <p:cTn id="133" dur="500"/>
                                        <p:tgtEl>
                                          <p:spTgt spid="32"/>
                                        </p:tgtEl>
                                      </p:cBhvr>
                                    </p:animEffect>
                                  </p:childTnLst>
                                </p:cTn>
                              </p:par>
                            </p:childTnLst>
                          </p:cTn>
                        </p:par>
                        <p:par>
                          <p:cTn id="134" fill="hold">
                            <p:stCondLst>
                              <p:cond delay="10500"/>
                            </p:stCondLst>
                            <p:childTnLst>
                              <p:par>
                                <p:cTn id="135" presetID="53" presetClass="entr" presetSubtype="16" fill="hold" grpId="0" nodeType="after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cTn>
                              </p:par>
                            </p:childTnLst>
                          </p:cTn>
                        </p:par>
                        <p:par>
                          <p:cTn id="140" fill="hold">
                            <p:stCondLst>
                              <p:cond delay="11000"/>
                            </p:stCondLst>
                            <p:childTnLst>
                              <p:par>
                                <p:cTn id="141" presetID="53" presetClass="entr" presetSubtype="16"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p:cTn id="143" dur="500" fill="hold"/>
                                        <p:tgtEl>
                                          <p:spTgt spid="27"/>
                                        </p:tgtEl>
                                        <p:attrNameLst>
                                          <p:attrName>ppt_w</p:attrName>
                                        </p:attrNameLst>
                                      </p:cBhvr>
                                      <p:tavLst>
                                        <p:tav tm="0">
                                          <p:val>
                                            <p:fltVal val="0"/>
                                          </p:val>
                                        </p:tav>
                                        <p:tav tm="100000">
                                          <p:val>
                                            <p:strVal val="#ppt_w"/>
                                          </p:val>
                                        </p:tav>
                                      </p:tavLst>
                                    </p:anim>
                                    <p:anim calcmode="lin" valueType="num">
                                      <p:cBhvr>
                                        <p:cTn id="144" dur="500" fill="hold"/>
                                        <p:tgtEl>
                                          <p:spTgt spid="27"/>
                                        </p:tgtEl>
                                        <p:attrNameLst>
                                          <p:attrName>ppt_h</p:attrName>
                                        </p:attrNameLst>
                                      </p:cBhvr>
                                      <p:tavLst>
                                        <p:tav tm="0">
                                          <p:val>
                                            <p:fltVal val="0"/>
                                          </p:val>
                                        </p:tav>
                                        <p:tav tm="100000">
                                          <p:val>
                                            <p:strVal val="#ppt_h"/>
                                          </p:val>
                                        </p:tav>
                                      </p:tavLst>
                                    </p:anim>
                                    <p:animEffect transition="in" filter="fade">
                                      <p:cBhvr>
                                        <p:cTn id="145" dur="500"/>
                                        <p:tgtEl>
                                          <p:spTgt spid="27"/>
                                        </p:tgtEl>
                                      </p:cBhvr>
                                    </p:animEffect>
                                  </p:childTnLst>
                                </p:cTn>
                              </p:par>
                              <p:par>
                                <p:cTn id="146" presetID="47" presetClass="entr" presetSubtype="0" fill="hold" grpId="0" nodeType="withEffect">
                                  <p:stCondLst>
                                    <p:cond delay="0"/>
                                  </p:stCondLst>
                                  <p:childTnLst>
                                    <p:set>
                                      <p:cBhvr>
                                        <p:cTn id="147" dur="1" fill="hold">
                                          <p:stCondLst>
                                            <p:cond delay="0"/>
                                          </p:stCondLst>
                                        </p:cTn>
                                        <p:tgtEl>
                                          <p:spTgt spid="34"/>
                                        </p:tgtEl>
                                        <p:attrNameLst>
                                          <p:attrName>style.visibility</p:attrName>
                                        </p:attrNameLst>
                                      </p:cBhvr>
                                      <p:to>
                                        <p:strVal val="visible"/>
                                      </p:to>
                                    </p:set>
                                    <p:animEffect transition="in" filter="fade">
                                      <p:cBhvr>
                                        <p:cTn id="148" dur="500"/>
                                        <p:tgtEl>
                                          <p:spTgt spid="34"/>
                                        </p:tgtEl>
                                      </p:cBhvr>
                                    </p:animEffect>
                                    <p:anim calcmode="lin" valueType="num">
                                      <p:cBhvr>
                                        <p:cTn id="149" dur="500" fill="hold"/>
                                        <p:tgtEl>
                                          <p:spTgt spid="34"/>
                                        </p:tgtEl>
                                        <p:attrNameLst>
                                          <p:attrName>ppt_x</p:attrName>
                                        </p:attrNameLst>
                                      </p:cBhvr>
                                      <p:tavLst>
                                        <p:tav tm="0">
                                          <p:val>
                                            <p:strVal val="#ppt_x"/>
                                          </p:val>
                                        </p:tav>
                                        <p:tav tm="100000">
                                          <p:val>
                                            <p:strVal val="#ppt_x"/>
                                          </p:val>
                                        </p:tav>
                                      </p:tavLst>
                                    </p:anim>
                                    <p:anim calcmode="lin" valueType="num">
                                      <p:cBhvr>
                                        <p:cTn id="150" dur="500" fill="hold"/>
                                        <p:tgtEl>
                                          <p:spTgt spid="34"/>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35"/>
                                        </p:tgtEl>
                                        <p:attrNameLst>
                                          <p:attrName>style.visibility</p:attrName>
                                        </p:attrNameLst>
                                      </p:cBhvr>
                                      <p:to>
                                        <p:strVal val="visible"/>
                                      </p:to>
                                    </p:set>
                                    <p:animEffect transition="in" filter="fade">
                                      <p:cBhvr>
                                        <p:cTn id="153" dur="500"/>
                                        <p:tgtEl>
                                          <p:spTgt spid="35"/>
                                        </p:tgtEl>
                                      </p:cBhvr>
                                    </p:animEffect>
                                    <p:anim calcmode="lin" valueType="num">
                                      <p:cBhvr>
                                        <p:cTn id="154" dur="500" fill="hold"/>
                                        <p:tgtEl>
                                          <p:spTgt spid="35"/>
                                        </p:tgtEl>
                                        <p:attrNameLst>
                                          <p:attrName>ppt_x</p:attrName>
                                        </p:attrNameLst>
                                      </p:cBhvr>
                                      <p:tavLst>
                                        <p:tav tm="0">
                                          <p:val>
                                            <p:strVal val="#ppt_x"/>
                                          </p:val>
                                        </p:tav>
                                        <p:tav tm="100000">
                                          <p:val>
                                            <p:strVal val="#ppt_x"/>
                                          </p:val>
                                        </p:tav>
                                      </p:tavLst>
                                    </p:anim>
                                    <p:anim calcmode="lin" valueType="num">
                                      <p:cBhvr>
                                        <p:cTn id="155" dur="500" fill="hold"/>
                                        <p:tgtEl>
                                          <p:spTgt spid="35"/>
                                        </p:tgtEl>
                                        <p:attrNameLst>
                                          <p:attrName>ppt_y</p:attrName>
                                        </p:attrNameLst>
                                      </p:cBhvr>
                                      <p:tavLst>
                                        <p:tav tm="0">
                                          <p:val>
                                            <p:strVal val="#ppt_y+.1"/>
                                          </p:val>
                                        </p:tav>
                                        <p:tav tm="100000">
                                          <p:val>
                                            <p:strVal val="#ppt_y"/>
                                          </p:val>
                                        </p:tav>
                                      </p:tavLst>
                                    </p:anim>
                                  </p:childTnLst>
                                </p:cTn>
                              </p:par>
                            </p:childTnLst>
                          </p:cTn>
                        </p:par>
                        <p:par>
                          <p:cTn id="156" fill="hold">
                            <p:stCondLst>
                              <p:cond delay="11500"/>
                            </p:stCondLst>
                            <p:childTnLst>
                              <p:par>
                                <p:cTn id="157" presetID="22" presetClass="entr" presetSubtype="8" fill="hold" nodeType="afterEffect">
                                  <p:stCondLst>
                                    <p:cond delay="0"/>
                                  </p:stCondLst>
                                  <p:childTnLst>
                                    <p:set>
                                      <p:cBhvr>
                                        <p:cTn id="158" dur="1" fill="hold">
                                          <p:stCondLst>
                                            <p:cond delay="0"/>
                                          </p:stCondLst>
                                        </p:cTn>
                                        <p:tgtEl>
                                          <p:spTgt spid="66"/>
                                        </p:tgtEl>
                                        <p:attrNameLst>
                                          <p:attrName>style.visibility</p:attrName>
                                        </p:attrNameLst>
                                      </p:cBhvr>
                                      <p:to>
                                        <p:strVal val="visible"/>
                                      </p:to>
                                    </p:set>
                                    <p:animEffect transition="in" filter="wipe(left)">
                                      <p:cBhvr>
                                        <p:cTn id="159" dur="500"/>
                                        <p:tgtEl>
                                          <p:spTgt spid="66"/>
                                        </p:tgtEl>
                                      </p:cBhvr>
                                    </p:animEffect>
                                  </p:childTnLst>
                                </p:cTn>
                              </p:par>
                            </p:childTnLst>
                          </p:cTn>
                        </p:par>
                        <p:par>
                          <p:cTn id="160" fill="hold">
                            <p:stCondLst>
                              <p:cond delay="12000"/>
                            </p:stCondLst>
                            <p:childTnLst>
                              <p:par>
                                <p:cTn id="161" presetID="22" presetClass="entr" presetSubtype="8" fill="hold" nodeType="afterEffect">
                                  <p:stCondLst>
                                    <p:cond delay="0"/>
                                  </p:stCondLst>
                                  <p:childTnLst>
                                    <p:set>
                                      <p:cBhvr>
                                        <p:cTn id="162" dur="1" fill="hold">
                                          <p:stCondLst>
                                            <p:cond delay="0"/>
                                          </p:stCondLst>
                                        </p:cTn>
                                        <p:tgtEl>
                                          <p:spTgt spid="44"/>
                                        </p:tgtEl>
                                        <p:attrNameLst>
                                          <p:attrName>style.visibility</p:attrName>
                                        </p:attrNameLst>
                                      </p:cBhvr>
                                      <p:to>
                                        <p:strVal val="visible"/>
                                      </p:to>
                                    </p:set>
                                    <p:animEffect transition="in" filter="wipe(left)">
                                      <p:cBhvr>
                                        <p:cTn id="163" dur="500"/>
                                        <p:tgtEl>
                                          <p:spTgt spid="44"/>
                                        </p:tgtEl>
                                      </p:cBhvr>
                                    </p:animEffect>
                                  </p:childTnLst>
                                </p:cTn>
                              </p:par>
                            </p:childTnLst>
                          </p:cTn>
                        </p:par>
                        <p:par>
                          <p:cTn id="164" fill="hold">
                            <p:stCondLst>
                              <p:cond delay="12500"/>
                            </p:stCondLst>
                            <p:childTnLst>
                              <p:par>
                                <p:cTn id="165" presetID="53" presetClass="entr" presetSubtype="16" fill="hold" grpId="0" nodeType="afterEffect">
                                  <p:stCondLst>
                                    <p:cond delay="0"/>
                                  </p:stCondLst>
                                  <p:childTnLst>
                                    <p:set>
                                      <p:cBhvr>
                                        <p:cTn id="166" dur="1" fill="hold">
                                          <p:stCondLst>
                                            <p:cond delay="0"/>
                                          </p:stCondLst>
                                        </p:cTn>
                                        <p:tgtEl>
                                          <p:spTgt spid="46"/>
                                        </p:tgtEl>
                                        <p:attrNameLst>
                                          <p:attrName>style.visibility</p:attrName>
                                        </p:attrNameLst>
                                      </p:cBhvr>
                                      <p:to>
                                        <p:strVal val="visible"/>
                                      </p:to>
                                    </p:set>
                                    <p:anim calcmode="lin" valueType="num">
                                      <p:cBhvr>
                                        <p:cTn id="167" dur="500" fill="hold"/>
                                        <p:tgtEl>
                                          <p:spTgt spid="46"/>
                                        </p:tgtEl>
                                        <p:attrNameLst>
                                          <p:attrName>ppt_w</p:attrName>
                                        </p:attrNameLst>
                                      </p:cBhvr>
                                      <p:tavLst>
                                        <p:tav tm="0">
                                          <p:val>
                                            <p:fltVal val="0"/>
                                          </p:val>
                                        </p:tav>
                                        <p:tav tm="100000">
                                          <p:val>
                                            <p:strVal val="#ppt_w"/>
                                          </p:val>
                                        </p:tav>
                                      </p:tavLst>
                                    </p:anim>
                                    <p:anim calcmode="lin" valueType="num">
                                      <p:cBhvr>
                                        <p:cTn id="168" dur="500" fill="hold"/>
                                        <p:tgtEl>
                                          <p:spTgt spid="46"/>
                                        </p:tgtEl>
                                        <p:attrNameLst>
                                          <p:attrName>ppt_h</p:attrName>
                                        </p:attrNameLst>
                                      </p:cBhvr>
                                      <p:tavLst>
                                        <p:tav tm="0">
                                          <p:val>
                                            <p:fltVal val="0"/>
                                          </p:val>
                                        </p:tav>
                                        <p:tav tm="100000">
                                          <p:val>
                                            <p:strVal val="#ppt_h"/>
                                          </p:val>
                                        </p:tav>
                                      </p:tavLst>
                                    </p:anim>
                                    <p:animEffect transition="in" filter="fade">
                                      <p:cBhvr>
                                        <p:cTn id="169" dur="500"/>
                                        <p:tgtEl>
                                          <p:spTgt spid="46"/>
                                        </p:tgtEl>
                                      </p:cBhvr>
                                    </p:animEffect>
                                  </p:childTnLst>
                                </p:cTn>
                              </p:par>
                            </p:childTnLst>
                          </p:cTn>
                        </p:par>
                        <p:par>
                          <p:cTn id="170" fill="hold">
                            <p:stCondLst>
                              <p:cond delay="13000"/>
                            </p:stCondLst>
                            <p:childTnLst>
                              <p:par>
                                <p:cTn id="171" presetID="53" presetClass="entr" presetSubtype="16" fill="hold" grpId="0" nodeType="afterEffect">
                                  <p:stCondLst>
                                    <p:cond delay="0"/>
                                  </p:stCondLst>
                                  <p:childTnLst>
                                    <p:set>
                                      <p:cBhvr>
                                        <p:cTn id="172" dur="1" fill="hold">
                                          <p:stCondLst>
                                            <p:cond delay="0"/>
                                          </p:stCondLst>
                                        </p:cTn>
                                        <p:tgtEl>
                                          <p:spTgt spid="47"/>
                                        </p:tgtEl>
                                        <p:attrNameLst>
                                          <p:attrName>style.visibility</p:attrName>
                                        </p:attrNameLst>
                                      </p:cBhvr>
                                      <p:to>
                                        <p:strVal val="visible"/>
                                      </p:to>
                                    </p:set>
                                    <p:anim calcmode="lin" valueType="num">
                                      <p:cBhvr>
                                        <p:cTn id="173" dur="500" fill="hold"/>
                                        <p:tgtEl>
                                          <p:spTgt spid="47"/>
                                        </p:tgtEl>
                                        <p:attrNameLst>
                                          <p:attrName>ppt_w</p:attrName>
                                        </p:attrNameLst>
                                      </p:cBhvr>
                                      <p:tavLst>
                                        <p:tav tm="0">
                                          <p:val>
                                            <p:fltVal val="0"/>
                                          </p:val>
                                        </p:tav>
                                        <p:tav tm="100000">
                                          <p:val>
                                            <p:strVal val="#ppt_w"/>
                                          </p:val>
                                        </p:tav>
                                      </p:tavLst>
                                    </p:anim>
                                    <p:anim calcmode="lin" valueType="num">
                                      <p:cBhvr>
                                        <p:cTn id="174" dur="500" fill="hold"/>
                                        <p:tgtEl>
                                          <p:spTgt spid="47"/>
                                        </p:tgtEl>
                                        <p:attrNameLst>
                                          <p:attrName>ppt_h</p:attrName>
                                        </p:attrNameLst>
                                      </p:cBhvr>
                                      <p:tavLst>
                                        <p:tav tm="0">
                                          <p:val>
                                            <p:fltVal val="0"/>
                                          </p:val>
                                        </p:tav>
                                        <p:tav tm="100000">
                                          <p:val>
                                            <p:strVal val="#ppt_h"/>
                                          </p:val>
                                        </p:tav>
                                      </p:tavLst>
                                    </p:anim>
                                    <p:animEffect transition="in" filter="fade">
                                      <p:cBhvr>
                                        <p:cTn id="175" dur="500"/>
                                        <p:tgtEl>
                                          <p:spTgt spid="47"/>
                                        </p:tgtEl>
                                      </p:cBhvr>
                                    </p:animEffect>
                                  </p:childTnLst>
                                </p:cTn>
                              </p:par>
                            </p:childTnLst>
                          </p:cTn>
                        </p:par>
                        <p:par>
                          <p:cTn id="176" fill="hold">
                            <p:stCondLst>
                              <p:cond delay="13500"/>
                            </p:stCondLst>
                            <p:childTnLst>
                              <p:par>
                                <p:cTn id="177" presetID="53" presetClass="entr" presetSubtype="16" fill="hold" grpId="0" nodeType="afterEffect">
                                  <p:stCondLst>
                                    <p:cond delay="0"/>
                                  </p:stCondLst>
                                  <p:childTnLst>
                                    <p:set>
                                      <p:cBhvr>
                                        <p:cTn id="178" dur="1" fill="hold">
                                          <p:stCondLst>
                                            <p:cond delay="0"/>
                                          </p:stCondLst>
                                        </p:cTn>
                                        <p:tgtEl>
                                          <p:spTgt spid="48"/>
                                        </p:tgtEl>
                                        <p:attrNameLst>
                                          <p:attrName>style.visibility</p:attrName>
                                        </p:attrNameLst>
                                      </p:cBhvr>
                                      <p:to>
                                        <p:strVal val="visible"/>
                                      </p:to>
                                    </p:set>
                                    <p:anim calcmode="lin" valueType="num">
                                      <p:cBhvr>
                                        <p:cTn id="179" dur="500" fill="hold"/>
                                        <p:tgtEl>
                                          <p:spTgt spid="48"/>
                                        </p:tgtEl>
                                        <p:attrNameLst>
                                          <p:attrName>ppt_w</p:attrName>
                                        </p:attrNameLst>
                                      </p:cBhvr>
                                      <p:tavLst>
                                        <p:tav tm="0">
                                          <p:val>
                                            <p:fltVal val="0"/>
                                          </p:val>
                                        </p:tav>
                                        <p:tav tm="100000">
                                          <p:val>
                                            <p:strVal val="#ppt_w"/>
                                          </p:val>
                                        </p:tav>
                                      </p:tavLst>
                                    </p:anim>
                                    <p:anim calcmode="lin" valueType="num">
                                      <p:cBhvr>
                                        <p:cTn id="180" dur="500" fill="hold"/>
                                        <p:tgtEl>
                                          <p:spTgt spid="48"/>
                                        </p:tgtEl>
                                        <p:attrNameLst>
                                          <p:attrName>ppt_h</p:attrName>
                                        </p:attrNameLst>
                                      </p:cBhvr>
                                      <p:tavLst>
                                        <p:tav tm="0">
                                          <p:val>
                                            <p:fltVal val="0"/>
                                          </p:val>
                                        </p:tav>
                                        <p:tav tm="100000">
                                          <p:val>
                                            <p:strVal val="#ppt_h"/>
                                          </p:val>
                                        </p:tav>
                                      </p:tavLst>
                                    </p:anim>
                                    <p:animEffect transition="in" filter="fade">
                                      <p:cBhvr>
                                        <p:cTn id="181" dur="500"/>
                                        <p:tgtEl>
                                          <p:spTgt spid="48"/>
                                        </p:tgtEl>
                                      </p:cBhvr>
                                    </p:animEffect>
                                  </p:childTnLst>
                                </p:cTn>
                              </p:par>
                            </p:childTnLst>
                          </p:cTn>
                        </p:par>
                        <p:par>
                          <p:cTn id="182" fill="hold">
                            <p:stCondLst>
                              <p:cond delay="14000"/>
                            </p:stCondLst>
                            <p:childTnLst>
                              <p:par>
                                <p:cTn id="183" presetID="22" presetClass="entr" presetSubtype="4" fill="hold" nodeType="afterEffect">
                                  <p:stCondLst>
                                    <p:cond delay="0"/>
                                  </p:stCondLst>
                                  <p:childTnLst>
                                    <p:set>
                                      <p:cBhvr>
                                        <p:cTn id="184" dur="1" fill="hold">
                                          <p:stCondLst>
                                            <p:cond delay="0"/>
                                          </p:stCondLst>
                                        </p:cTn>
                                        <p:tgtEl>
                                          <p:spTgt spid="49"/>
                                        </p:tgtEl>
                                        <p:attrNameLst>
                                          <p:attrName>style.visibility</p:attrName>
                                        </p:attrNameLst>
                                      </p:cBhvr>
                                      <p:to>
                                        <p:strVal val="visible"/>
                                      </p:to>
                                    </p:set>
                                    <p:animEffect transition="in" filter="wipe(down)">
                                      <p:cBhvr>
                                        <p:cTn id="185" dur="500"/>
                                        <p:tgtEl>
                                          <p:spTgt spid="49"/>
                                        </p:tgtEl>
                                      </p:cBhvr>
                                    </p:animEffect>
                                  </p:childTnLst>
                                </p:cTn>
                              </p:par>
                            </p:childTnLst>
                          </p:cTn>
                        </p:par>
                        <p:par>
                          <p:cTn id="186" fill="hold">
                            <p:stCondLst>
                              <p:cond delay="14500"/>
                            </p:stCondLst>
                            <p:childTnLst>
                              <p:par>
                                <p:cTn id="187" presetID="53" presetClass="entr" presetSubtype="16" fill="hold" grpId="0" nodeType="afterEffect">
                                  <p:stCondLst>
                                    <p:cond delay="0"/>
                                  </p:stCondLst>
                                  <p:childTnLst>
                                    <p:set>
                                      <p:cBhvr>
                                        <p:cTn id="188" dur="1" fill="hold">
                                          <p:stCondLst>
                                            <p:cond delay="0"/>
                                          </p:stCondLst>
                                        </p:cTn>
                                        <p:tgtEl>
                                          <p:spTgt spid="50"/>
                                        </p:tgtEl>
                                        <p:attrNameLst>
                                          <p:attrName>style.visibility</p:attrName>
                                        </p:attrNameLst>
                                      </p:cBhvr>
                                      <p:to>
                                        <p:strVal val="visible"/>
                                      </p:to>
                                    </p:set>
                                    <p:anim calcmode="lin" valueType="num">
                                      <p:cBhvr>
                                        <p:cTn id="189" dur="500" fill="hold"/>
                                        <p:tgtEl>
                                          <p:spTgt spid="50"/>
                                        </p:tgtEl>
                                        <p:attrNameLst>
                                          <p:attrName>ppt_w</p:attrName>
                                        </p:attrNameLst>
                                      </p:cBhvr>
                                      <p:tavLst>
                                        <p:tav tm="0">
                                          <p:val>
                                            <p:fltVal val="0"/>
                                          </p:val>
                                        </p:tav>
                                        <p:tav tm="100000">
                                          <p:val>
                                            <p:strVal val="#ppt_w"/>
                                          </p:val>
                                        </p:tav>
                                      </p:tavLst>
                                    </p:anim>
                                    <p:anim calcmode="lin" valueType="num">
                                      <p:cBhvr>
                                        <p:cTn id="190" dur="500" fill="hold"/>
                                        <p:tgtEl>
                                          <p:spTgt spid="50"/>
                                        </p:tgtEl>
                                        <p:attrNameLst>
                                          <p:attrName>ppt_h</p:attrName>
                                        </p:attrNameLst>
                                      </p:cBhvr>
                                      <p:tavLst>
                                        <p:tav tm="0">
                                          <p:val>
                                            <p:fltVal val="0"/>
                                          </p:val>
                                        </p:tav>
                                        <p:tav tm="100000">
                                          <p:val>
                                            <p:strVal val="#ppt_h"/>
                                          </p:val>
                                        </p:tav>
                                      </p:tavLst>
                                    </p:anim>
                                    <p:animEffect transition="in" filter="fade">
                                      <p:cBhvr>
                                        <p:cTn id="191" dur="500"/>
                                        <p:tgtEl>
                                          <p:spTgt spid="50"/>
                                        </p:tgtEl>
                                      </p:cBhvr>
                                    </p:animEffect>
                                  </p:childTnLst>
                                </p:cTn>
                              </p:par>
                            </p:childTnLst>
                          </p:cTn>
                        </p:par>
                        <p:par>
                          <p:cTn id="192" fill="hold">
                            <p:stCondLst>
                              <p:cond delay="15000"/>
                            </p:stCondLst>
                            <p:childTnLst>
                              <p:par>
                                <p:cTn id="193" presetID="53" presetClass="entr" presetSubtype="16" fill="hold" grpId="0" nodeType="afterEffect">
                                  <p:stCondLst>
                                    <p:cond delay="0"/>
                                  </p:stCondLst>
                                  <p:childTnLst>
                                    <p:set>
                                      <p:cBhvr>
                                        <p:cTn id="194" dur="1" fill="hold">
                                          <p:stCondLst>
                                            <p:cond delay="0"/>
                                          </p:stCondLst>
                                        </p:cTn>
                                        <p:tgtEl>
                                          <p:spTgt spid="45"/>
                                        </p:tgtEl>
                                        <p:attrNameLst>
                                          <p:attrName>style.visibility</p:attrName>
                                        </p:attrNameLst>
                                      </p:cBhvr>
                                      <p:to>
                                        <p:strVal val="visible"/>
                                      </p:to>
                                    </p:set>
                                    <p:anim calcmode="lin" valueType="num">
                                      <p:cBhvr>
                                        <p:cTn id="195" dur="500" fill="hold"/>
                                        <p:tgtEl>
                                          <p:spTgt spid="45"/>
                                        </p:tgtEl>
                                        <p:attrNameLst>
                                          <p:attrName>ppt_w</p:attrName>
                                        </p:attrNameLst>
                                      </p:cBhvr>
                                      <p:tavLst>
                                        <p:tav tm="0">
                                          <p:val>
                                            <p:fltVal val="0"/>
                                          </p:val>
                                        </p:tav>
                                        <p:tav tm="100000">
                                          <p:val>
                                            <p:strVal val="#ppt_w"/>
                                          </p:val>
                                        </p:tav>
                                      </p:tavLst>
                                    </p:anim>
                                    <p:anim calcmode="lin" valueType="num">
                                      <p:cBhvr>
                                        <p:cTn id="196" dur="500" fill="hold"/>
                                        <p:tgtEl>
                                          <p:spTgt spid="45"/>
                                        </p:tgtEl>
                                        <p:attrNameLst>
                                          <p:attrName>ppt_h</p:attrName>
                                        </p:attrNameLst>
                                      </p:cBhvr>
                                      <p:tavLst>
                                        <p:tav tm="0">
                                          <p:val>
                                            <p:fltVal val="0"/>
                                          </p:val>
                                        </p:tav>
                                        <p:tav tm="100000">
                                          <p:val>
                                            <p:strVal val="#ppt_h"/>
                                          </p:val>
                                        </p:tav>
                                      </p:tavLst>
                                    </p:anim>
                                    <p:animEffect transition="in" filter="fade">
                                      <p:cBhvr>
                                        <p:cTn id="197" dur="500"/>
                                        <p:tgtEl>
                                          <p:spTgt spid="45"/>
                                        </p:tgtEl>
                                      </p:cBhvr>
                                    </p:animEffect>
                                  </p:childTnLst>
                                </p:cTn>
                              </p:par>
                              <p:par>
                                <p:cTn id="198" presetID="42" presetClass="entr" presetSubtype="0" fill="hold" grpId="0" nodeType="withEffect">
                                  <p:stCondLst>
                                    <p:cond delay="0"/>
                                  </p:stCondLst>
                                  <p:childTnLst>
                                    <p:set>
                                      <p:cBhvr>
                                        <p:cTn id="199" dur="1" fill="hold">
                                          <p:stCondLst>
                                            <p:cond delay="0"/>
                                          </p:stCondLst>
                                        </p:cTn>
                                        <p:tgtEl>
                                          <p:spTgt spid="51"/>
                                        </p:tgtEl>
                                        <p:attrNameLst>
                                          <p:attrName>style.visibility</p:attrName>
                                        </p:attrNameLst>
                                      </p:cBhvr>
                                      <p:to>
                                        <p:strVal val="visible"/>
                                      </p:to>
                                    </p:set>
                                    <p:animEffect transition="in" filter="fade">
                                      <p:cBhvr>
                                        <p:cTn id="200" dur="500"/>
                                        <p:tgtEl>
                                          <p:spTgt spid="51"/>
                                        </p:tgtEl>
                                      </p:cBhvr>
                                    </p:animEffect>
                                    <p:anim calcmode="lin" valueType="num">
                                      <p:cBhvr>
                                        <p:cTn id="201" dur="500" fill="hold"/>
                                        <p:tgtEl>
                                          <p:spTgt spid="51"/>
                                        </p:tgtEl>
                                        <p:attrNameLst>
                                          <p:attrName>ppt_x</p:attrName>
                                        </p:attrNameLst>
                                      </p:cBhvr>
                                      <p:tavLst>
                                        <p:tav tm="0">
                                          <p:val>
                                            <p:strVal val="#ppt_x"/>
                                          </p:val>
                                        </p:tav>
                                        <p:tav tm="100000">
                                          <p:val>
                                            <p:strVal val="#ppt_x"/>
                                          </p:val>
                                        </p:tav>
                                      </p:tavLst>
                                    </p:anim>
                                    <p:anim calcmode="lin" valueType="num">
                                      <p:cBhvr>
                                        <p:cTn id="202" dur="500" fill="hold"/>
                                        <p:tgtEl>
                                          <p:spTgt spid="51"/>
                                        </p:tgtEl>
                                        <p:attrNameLst>
                                          <p:attrName>ppt_y</p:attrName>
                                        </p:attrNameLst>
                                      </p:cBhvr>
                                      <p:tavLst>
                                        <p:tav tm="0">
                                          <p:val>
                                            <p:strVal val="#ppt_y+.1"/>
                                          </p:val>
                                        </p:tav>
                                        <p:tav tm="100000">
                                          <p:val>
                                            <p:strVal val="#ppt_y"/>
                                          </p:val>
                                        </p:tav>
                                      </p:tavLst>
                                    </p:anim>
                                  </p:childTnLst>
                                </p:cTn>
                              </p:par>
                              <p:par>
                                <p:cTn id="203" presetID="47" presetClass="entr" presetSubtype="0" fill="hold" grpId="0" nodeType="withEffect">
                                  <p:stCondLst>
                                    <p:cond delay="0"/>
                                  </p:stCondLst>
                                  <p:childTnLst>
                                    <p:set>
                                      <p:cBhvr>
                                        <p:cTn id="204" dur="1" fill="hold">
                                          <p:stCondLst>
                                            <p:cond delay="0"/>
                                          </p:stCondLst>
                                        </p:cTn>
                                        <p:tgtEl>
                                          <p:spTgt spid="52"/>
                                        </p:tgtEl>
                                        <p:attrNameLst>
                                          <p:attrName>style.visibility</p:attrName>
                                        </p:attrNameLst>
                                      </p:cBhvr>
                                      <p:to>
                                        <p:strVal val="visible"/>
                                      </p:to>
                                    </p:set>
                                    <p:animEffect transition="in" filter="fade">
                                      <p:cBhvr>
                                        <p:cTn id="205" dur="500"/>
                                        <p:tgtEl>
                                          <p:spTgt spid="52"/>
                                        </p:tgtEl>
                                      </p:cBhvr>
                                    </p:animEffect>
                                    <p:anim calcmode="lin" valueType="num">
                                      <p:cBhvr>
                                        <p:cTn id="206" dur="500" fill="hold"/>
                                        <p:tgtEl>
                                          <p:spTgt spid="52"/>
                                        </p:tgtEl>
                                        <p:attrNameLst>
                                          <p:attrName>ppt_x</p:attrName>
                                        </p:attrNameLst>
                                      </p:cBhvr>
                                      <p:tavLst>
                                        <p:tav tm="0">
                                          <p:val>
                                            <p:strVal val="#ppt_x"/>
                                          </p:val>
                                        </p:tav>
                                        <p:tav tm="100000">
                                          <p:val>
                                            <p:strVal val="#ppt_x"/>
                                          </p:val>
                                        </p:tav>
                                      </p:tavLst>
                                    </p:anim>
                                    <p:anim calcmode="lin" valueType="num">
                                      <p:cBhvr>
                                        <p:cTn id="207" dur="500" fill="hold"/>
                                        <p:tgtEl>
                                          <p:spTgt spid="52"/>
                                        </p:tgtEl>
                                        <p:attrNameLst>
                                          <p:attrName>ppt_y</p:attrName>
                                        </p:attrNameLst>
                                      </p:cBhvr>
                                      <p:tavLst>
                                        <p:tav tm="0">
                                          <p:val>
                                            <p:strVal val="#ppt_y-.1"/>
                                          </p:val>
                                        </p:tav>
                                        <p:tav tm="100000">
                                          <p:val>
                                            <p:strVal val="#ppt_y"/>
                                          </p:val>
                                        </p:tav>
                                      </p:tavLst>
                                    </p:anim>
                                  </p:childTnLst>
                                </p:cTn>
                              </p:par>
                            </p:childTnLst>
                          </p:cTn>
                        </p:par>
                        <p:par>
                          <p:cTn id="208" fill="hold">
                            <p:stCondLst>
                              <p:cond delay="15500"/>
                            </p:stCondLst>
                            <p:childTnLst>
                              <p:par>
                                <p:cTn id="209" presetID="22" presetClass="entr" presetSubtype="8" fill="hold" nodeType="afterEffect">
                                  <p:stCondLst>
                                    <p:cond delay="0"/>
                                  </p:stCondLst>
                                  <p:childTnLst>
                                    <p:set>
                                      <p:cBhvr>
                                        <p:cTn id="210" dur="1" fill="hold">
                                          <p:stCondLst>
                                            <p:cond delay="0"/>
                                          </p:stCondLst>
                                        </p:cTn>
                                        <p:tgtEl>
                                          <p:spTgt spid="69"/>
                                        </p:tgtEl>
                                        <p:attrNameLst>
                                          <p:attrName>style.visibility</p:attrName>
                                        </p:attrNameLst>
                                      </p:cBhvr>
                                      <p:to>
                                        <p:strVal val="visible"/>
                                      </p:to>
                                    </p:set>
                                    <p:animEffect transition="in" filter="wipe(left)">
                                      <p:cBhvr>
                                        <p:cTn id="211" dur="500"/>
                                        <p:tgtEl>
                                          <p:spTgt spid="69"/>
                                        </p:tgtEl>
                                      </p:cBhvr>
                                    </p:animEffect>
                                  </p:childTnLst>
                                </p:cTn>
                              </p:par>
                            </p:childTnLst>
                          </p:cTn>
                        </p:par>
                        <p:par>
                          <p:cTn id="212" fill="hold">
                            <p:stCondLst>
                              <p:cond delay="16000"/>
                            </p:stCondLst>
                            <p:childTnLst>
                              <p:par>
                                <p:cTn id="213" presetID="22" presetClass="entr" presetSubtype="8" fill="hold" nodeType="afterEffect">
                                  <p:stCondLst>
                                    <p:cond delay="0"/>
                                  </p:stCondLst>
                                  <p:childTnLst>
                                    <p:set>
                                      <p:cBhvr>
                                        <p:cTn id="214" dur="1" fill="hold">
                                          <p:stCondLst>
                                            <p:cond delay="0"/>
                                          </p:stCondLst>
                                        </p:cTn>
                                        <p:tgtEl>
                                          <p:spTgt spid="54"/>
                                        </p:tgtEl>
                                        <p:attrNameLst>
                                          <p:attrName>style.visibility</p:attrName>
                                        </p:attrNameLst>
                                      </p:cBhvr>
                                      <p:to>
                                        <p:strVal val="visible"/>
                                      </p:to>
                                    </p:set>
                                    <p:animEffect transition="in" filter="wipe(left)">
                                      <p:cBhvr>
                                        <p:cTn id="215" dur="500"/>
                                        <p:tgtEl>
                                          <p:spTgt spid="54"/>
                                        </p:tgtEl>
                                      </p:cBhvr>
                                    </p:animEffect>
                                  </p:childTnLst>
                                </p:cTn>
                              </p:par>
                            </p:childTnLst>
                          </p:cTn>
                        </p:par>
                        <p:par>
                          <p:cTn id="216" fill="hold">
                            <p:stCondLst>
                              <p:cond delay="16500"/>
                            </p:stCondLst>
                            <p:childTnLst>
                              <p:par>
                                <p:cTn id="217" presetID="53" presetClass="entr" presetSubtype="16" fill="hold" grpId="0" nodeType="afterEffect">
                                  <p:stCondLst>
                                    <p:cond delay="0"/>
                                  </p:stCondLst>
                                  <p:childTnLst>
                                    <p:set>
                                      <p:cBhvr>
                                        <p:cTn id="218" dur="1" fill="hold">
                                          <p:stCondLst>
                                            <p:cond delay="0"/>
                                          </p:stCondLst>
                                        </p:cTn>
                                        <p:tgtEl>
                                          <p:spTgt spid="55"/>
                                        </p:tgtEl>
                                        <p:attrNameLst>
                                          <p:attrName>style.visibility</p:attrName>
                                        </p:attrNameLst>
                                      </p:cBhvr>
                                      <p:to>
                                        <p:strVal val="visible"/>
                                      </p:to>
                                    </p:set>
                                    <p:anim calcmode="lin" valueType="num">
                                      <p:cBhvr>
                                        <p:cTn id="219" dur="500" fill="hold"/>
                                        <p:tgtEl>
                                          <p:spTgt spid="55"/>
                                        </p:tgtEl>
                                        <p:attrNameLst>
                                          <p:attrName>ppt_w</p:attrName>
                                        </p:attrNameLst>
                                      </p:cBhvr>
                                      <p:tavLst>
                                        <p:tav tm="0">
                                          <p:val>
                                            <p:fltVal val="0"/>
                                          </p:val>
                                        </p:tav>
                                        <p:tav tm="100000">
                                          <p:val>
                                            <p:strVal val="#ppt_w"/>
                                          </p:val>
                                        </p:tav>
                                      </p:tavLst>
                                    </p:anim>
                                    <p:anim calcmode="lin" valueType="num">
                                      <p:cBhvr>
                                        <p:cTn id="220" dur="500" fill="hold"/>
                                        <p:tgtEl>
                                          <p:spTgt spid="55"/>
                                        </p:tgtEl>
                                        <p:attrNameLst>
                                          <p:attrName>ppt_h</p:attrName>
                                        </p:attrNameLst>
                                      </p:cBhvr>
                                      <p:tavLst>
                                        <p:tav tm="0">
                                          <p:val>
                                            <p:fltVal val="0"/>
                                          </p:val>
                                        </p:tav>
                                        <p:tav tm="100000">
                                          <p:val>
                                            <p:strVal val="#ppt_h"/>
                                          </p:val>
                                        </p:tav>
                                      </p:tavLst>
                                    </p:anim>
                                    <p:animEffect transition="in" filter="fade">
                                      <p:cBhvr>
                                        <p:cTn id="221" dur="500"/>
                                        <p:tgtEl>
                                          <p:spTgt spid="55"/>
                                        </p:tgtEl>
                                      </p:cBhvr>
                                    </p:animEffect>
                                  </p:childTnLst>
                                </p:cTn>
                              </p:par>
                            </p:childTnLst>
                          </p:cTn>
                        </p:par>
                        <p:par>
                          <p:cTn id="222" fill="hold">
                            <p:stCondLst>
                              <p:cond delay="17000"/>
                            </p:stCondLst>
                            <p:childTnLst>
                              <p:par>
                                <p:cTn id="223" presetID="53" presetClass="entr" presetSubtype="16" fill="hold" grpId="0" nodeType="afterEffect">
                                  <p:stCondLst>
                                    <p:cond delay="0"/>
                                  </p:stCondLst>
                                  <p:childTnLst>
                                    <p:set>
                                      <p:cBhvr>
                                        <p:cTn id="224" dur="1" fill="hold">
                                          <p:stCondLst>
                                            <p:cond delay="0"/>
                                          </p:stCondLst>
                                        </p:cTn>
                                        <p:tgtEl>
                                          <p:spTgt spid="56"/>
                                        </p:tgtEl>
                                        <p:attrNameLst>
                                          <p:attrName>style.visibility</p:attrName>
                                        </p:attrNameLst>
                                      </p:cBhvr>
                                      <p:to>
                                        <p:strVal val="visible"/>
                                      </p:to>
                                    </p:set>
                                    <p:anim calcmode="lin" valueType="num">
                                      <p:cBhvr>
                                        <p:cTn id="225" dur="500" fill="hold"/>
                                        <p:tgtEl>
                                          <p:spTgt spid="56"/>
                                        </p:tgtEl>
                                        <p:attrNameLst>
                                          <p:attrName>ppt_w</p:attrName>
                                        </p:attrNameLst>
                                      </p:cBhvr>
                                      <p:tavLst>
                                        <p:tav tm="0">
                                          <p:val>
                                            <p:fltVal val="0"/>
                                          </p:val>
                                        </p:tav>
                                        <p:tav tm="100000">
                                          <p:val>
                                            <p:strVal val="#ppt_w"/>
                                          </p:val>
                                        </p:tav>
                                      </p:tavLst>
                                    </p:anim>
                                    <p:anim calcmode="lin" valueType="num">
                                      <p:cBhvr>
                                        <p:cTn id="226" dur="500" fill="hold"/>
                                        <p:tgtEl>
                                          <p:spTgt spid="56"/>
                                        </p:tgtEl>
                                        <p:attrNameLst>
                                          <p:attrName>ppt_h</p:attrName>
                                        </p:attrNameLst>
                                      </p:cBhvr>
                                      <p:tavLst>
                                        <p:tav tm="0">
                                          <p:val>
                                            <p:fltVal val="0"/>
                                          </p:val>
                                        </p:tav>
                                        <p:tav tm="100000">
                                          <p:val>
                                            <p:strVal val="#ppt_h"/>
                                          </p:val>
                                        </p:tav>
                                      </p:tavLst>
                                    </p:anim>
                                    <p:animEffect transition="in" filter="fade">
                                      <p:cBhvr>
                                        <p:cTn id="227" dur="500"/>
                                        <p:tgtEl>
                                          <p:spTgt spid="56"/>
                                        </p:tgtEl>
                                      </p:cBhvr>
                                    </p:animEffect>
                                  </p:childTnLst>
                                </p:cTn>
                              </p:par>
                            </p:childTnLst>
                          </p:cTn>
                        </p:par>
                        <p:par>
                          <p:cTn id="228" fill="hold">
                            <p:stCondLst>
                              <p:cond delay="17500"/>
                            </p:stCondLst>
                            <p:childTnLst>
                              <p:par>
                                <p:cTn id="229" presetID="53" presetClass="entr" presetSubtype="16" fill="hold" grpId="0" nodeType="afterEffect">
                                  <p:stCondLst>
                                    <p:cond delay="0"/>
                                  </p:stCondLst>
                                  <p:childTnLst>
                                    <p:set>
                                      <p:cBhvr>
                                        <p:cTn id="230" dur="1" fill="hold">
                                          <p:stCondLst>
                                            <p:cond delay="0"/>
                                          </p:stCondLst>
                                        </p:cTn>
                                        <p:tgtEl>
                                          <p:spTgt spid="57"/>
                                        </p:tgtEl>
                                        <p:attrNameLst>
                                          <p:attrName>style.visibility</p:attrName>
                                        </p:attrNameLst>
                                      </p:cBhvr>
                                      <p:to>
                                        <p:strVal val="visible"/>
                                      </p:to>
                                    </p:set>
                                    <p:anim calcmode="lin" valueType="num">
                                      <p:cBhvr>
                                        <p:cTn id="231" dur="500" fill="hold"/>
                                        <p:tgtEl>
                                          <p:spTgt spid="57"/>
                                        </p:tgtEl>
                                        <p:attrNameLst>
                                          <p:attrName>ppt_w</p:attrName>
                                        </p:attrNameLst>
                                      </p:cBhvr>
                                      <p:tavLst>
                                        <p:tav tm="0">
                                          <p:val>
                                            <p:fltVal val="0"/>
                                          </p:val>
                                        </p:tav>
                                        <p:tav tm="100000">
                                          <p:val>
                                            <p:strVal val="#ppt_w"/>
                                          </p:val>
                                        </p:tav>
                                      </p:tavLst>
                                    </p:anim>
                                    <p:anim calcmode="lin" valueType="num">
                                      <p:cBhvr>
                                        <p:cTn id="232" dur="500" fill="hold"/>
                                        <p:tgtEl>
                                          <p:spTgt spid="57"/>
                                        </p:tgtEl>
                                        <p:attrNameLst>
                                          <p:attrName>ppt_h</p:attrName>
                                        </p:attrNameLst>
                                      </p:cBhvr>
                                      <p:tavLst>
                                        <p:tav tm="0">
                                          <p:val>
                                            <p:fltVal val="0"/>
                                          </p:val>
                                        </p:tav>
                                        <p:tav tm="100000">
                                          <p:val>
                                            <p:strVal val="#ppt_h"/>
                                          </p:val>
                                        </p:tav>
                                      </p:tavLst>
                                    </p:anim>
                                    <p:animEffect transition="in" filter="fade">
                                      <p:cBhvr>
                                        <p:cTn id="233" dur="500"/>
                                        <p:tgtEl>
                                          <p:spTgt spid="57"/>
                                        </p:tgtEl>
                                      </p:cBhvr>
                                    </p:animEffect>
                                  </p:childTnLst>
                                </p:cTn>
                              </p:par>
                            </p:childTnLst>
                          </p:cTn>
                        </p:par>
                        <p:par>
                          <p:cTn id="234" fill="hold">
                            <p:stCondLst>
                              <p:cond delay="18000"/>
                            </p:stCondLst>
                            <p:childTnLst>
                              <p:par>
                                <p:cTn id="235" presetID="22" presetClass="entr" presetSubtype="1" fill="hold" nodeType="afterEffect">
                                  <p:stCondLst>
                                    <p:cond delay="0"/>
                                  </p:stCondLst>
                                  <p:childTnLst>
                                    <p:set>
                                      <p:cBhvr>
                                        <p:cTn id="236" dur="1" fill="hold">
                                          <p:stCondLst>
                                            <p:cond delay="0"/>
                                          </p:stCondLst>
                                        </p:cTn>
                                        <p:tgtEl>
                                          <p:spTgt spid="58"/>
                                        </p:tgtEl>
                                        <p:attrNameLst>
                                          <p:attrName>style.visibility</p:attrName>
                                        </p:attrNameLst>
                                      </p:cBhvr>
                                      <p:to>
                                        <p:strVal val="visible"/>
                                      </p:to>
                                    </p:set>
                                    <p:animEffect transition="in" filter="wipe(up)">
                                      <p:cBhvr>
                                        <p:cTn id="237" dur="500"/>
                                        <p:tgtEl>
                                          <p:spTgt spid="58"/>
                                        </p:tgtEl>
                                      </p:cBhvr>
                                    </p:animEffect>
                                  </p:childTnLst>
                                </p:cTn>
                              </p:par>
                            </p:childTnLst>
                          </p:cTn>
                        </p:par>
                        <p:par>
                          <p:cTn id="238" fill="hold">
                            <p:stCondLst>
                              <p:cond delay="18500"/>
                            </p:stCondLst>
                            <p:childTnLst>
                              <p:par>
                                <p:cTn id="239" presetID="53" presetClass="entr" presetSubtype="16" fill="hold" grpId="0" nodeType="afterEffect">
                                  <p:stCondLst>
                                    <p:cond delay="0"/>
                                  </p:stCondLst>
                                  <p:childTnLst>
                                    <p:set>
                                      <p:cBhvr>
                                        <p:cTn id="240" dur="1" fill="hold">
                                          <p:stCondLst>
                                            <p:cond delay="0"/>
                                          </p:stCondLst>
                                        </p:cTn>
                                        <p:tgtEl>
                                          <p:spTgt spid="59"/>
                                        </p:tgtEl>
                                        <p:attrNameLst>
                                          <p:attrName>style.visibility</p:attrName>
                                        </p:attrNameLst>
                                      </p:cBhvr>
                                      <p:to>
                                        <p:strVal val="visible"/>
                                      </p:to>
                                    </p:set>
                                    <p:anim calcmode="lin" valueType="num">
                                      <p:cBhvr>
                                        <p:cTn id="241" dur="500" fill="hold"/>
                                        <p:tgtEl>
                                          <p:spTgt spid="59"/>
                                        </p:tgtEl>
                                        <p:attrNameLst>
                                          <p:attrName>ppt_w</p:attrName>
                                        </p:attrNameLst>
                                      </p:cBhvr>
                                      <p:tavLst>
                                        <p:tav tm="0">
                                          <p:val>
                                            <p:fltVal val="0"/>
                                          </p:val>
                                        </p:tav>
                                        <p:tav tm="100000">
                                          <p:val>
                                            <p:strVal val="#ppt_w"/>
                                          </p:val>
                                        </p:tav>
                                      </p:tavLst>
                                    </p:anim>
                                    <p:anim calcmode="lin" valueType="num">
                                      <p:cBhvr>
                                        <p:cTn id="242" dur="500" fill="hold"/>
                                        <p:tgtEl>
                                          <p:spTgt spid="59"/>
                                        </p:tgtEl>
                                        <p:attrNameLst>
                                          <p:attrName>ppt_h</p:attrName>
                                        </p:attrNameLst>
                                      </p:cBhvr>
                                      <p:tavLst>
                                        <p:tav tm="0">
                                          <p:val>
                                            <p:fltVal val="0"/>
                                          </p:val>
                                        </p:tav>
                                        <p:tav tm="100000">
                                          <p:val>
                                            <p:strVal val="#ppt_h"/>
                                          </p:val>
                                        </p:tav>
                                      </p:tavLst>
                                    </p:anim>
                                    <p:animEffect transition="in" filter="fade">
                                      <p:cBhvr>
                                        <p:cTn id="243" dur="500"/>
                                        <p:tgtEl>
                                          <p:spTgt spid="59"/>
                                        </p:tgtEl>
                                      </p:cBhvr>
                                    </p:animEffect>
                                  </p:childTnLst>
                                </p:cTn>
                              </p:par>
                            </p:childTnLst>
                          </p:cTn>
                        </p:par>
                        <p:par>
                          <p:cTn id="244" fill="hold">
                            <p:stCondLst>
                              <p:cond delay="19000"/>
                            </p:stCondLst>
                            <p:childTnLst>
                              <p:par>
                                <p:cTn id="245" presetID="53" presetClass="entr" presetSubtype="16" fill="hold" grpId="0" nodeType="afterEffect">
                                  <p:stCondLst>
                                    <p:cond delay="0"/>
                                  </p:stCondLst>
                                  <p:childTnLst>
                                    <p:set>
                                      <p:cBhvr>
                                        <p:cTn id="246" dur="1" fill="hold">
                                          <p:stCondLst>
                                            <p:cond delay="0"/>
                                          </p:stCondLst>
                                        </p:cTn>
                                        <p:tgtEl>
                                          <p:spTgt spid="53"/>
                                        </p:tgtEl>
                                        <p:attrNameLst>
                                          <p:attrName>style.visibility</p:attrName>
                                        </p:attrNameLst>
                                      </p:cBhvr>
                                      <p:to>
                                        <p:strVal val="visible"/>
                                      </p:to>
                                    </p:set>
                                    <p:anim calcmode="lin" valueType="num">
                                      <p:cBhvr>
                                        <p:cTn id="247" dur="500" fill="hold"/>
                                        <p:tgtEl>
                                          <p:spTgt spid="53"/>
                                        </p:tgtEl>
                                        <p:attrNameLst>
                                          <p:attrName>ppt_w</p:attrName>
                                        </p:attrNameLst>
                                      </p:cBhvr>
                                      <p:tavLst>
                                        <p:tav tm="0">
                                          <p:val>
                                            <p:fltVal val="0"/>
                                          </p:val>
                                        </p:tav>
                                        <p:tav tm="100000">
                                          <p:val>
                                            <p:strVal val="#ppt_w"/>
                                          </p:val>
                                        </p:tav>
                                      </p:tavLst>
                                    </p:anim>
                                    <p:anim calcmode="lin" valueType="num">
                                      <p:cBhvr>
                                        <p:cTn id="248" dur="500" fill="hold"/>
                                        <p:tgtEl>
                                          <p:spTgt spid="53"/>
                                        </p:tgtEl>
                                        <p:attrNameLst>
                                          <p:attrName>ppt_h</p:attrName>
                                        </p:attrNameLst>
                                      </p:cBhvr>
                                      <p:tavLst>
                                        <p:tav tm="0">
                                          <p:val>
                                            <p:fltVal val="0"/>
                                          </p:val>
                                        </p:tav>
                                        <p:tav tm="100000">
                                          <p:val>
                                            <p:strVal val="#ppt_h"/>
                                          </p:val>
                                        </p:tav>
                                      </p:tavLst>
                                    </p:anim>
                                    <p:animEffect transition="in" filter="fade">
                                      <p:cBhvr>
                                        <p:cTn id="249" dur="500"/>
                                        <p:tgtEl>
                                          <p:spTgt spid="53"/>
                                        </p:tgtEl>
                                      </p:cBhvr>
                                    </p:animEffect>
                                  </p:childTnLst>
                                </p:cTn>
                              </p:par>
                              <p:par>
                                <p:cTn id="250" presetID="47" presetClass="entr" presetSubtype="0" fill="hold" grpId="0" nodeType="withEffect">
                                  <p:stCondLst>
                                    <p:cond delay="0"/>
                                  </p:stCondLst>
                                  <p:childTnLst>
                                    <p:set>
                                      <p:cBhvr>
                                        <p:cTn id="251" dur="1" fill="hold">
                                          <p:stCondLst>
                                            <p:cond delay="0"/>
                                          </p:stCondLst>
                                        </p:cTn>
                                        <p:tgtEl>
                                          <p:spTgt spid="60"/>
                                        </p:tgtEl>
                                        <p:attrNameLst>
                                          <p:attrName>style.visibility</p:attrName>
                                        </p:attrNameLst>
                                      </p:cBhvr>
                                      <p:to>
                                        <p:strVal val="visible"/>
                                      </p:to>
                                    </p:set>
                                    <p:animEffect transition="in" filter="fade">
                                      <p:cBhvr>
                                        <p:cTn id="252" dur="1000"/>
                                        <p:tgtEl>
                                          <p:spTgt spid="60"/>
                                        </p:tgtEl>
                                      </p:cBhvr>
                                    </p:animEffect>
                                    <p:anim calcmode="lin" valueType="num">
                                      <p:cBhvr>
                                        <p:cTn id="253" dur="1000" fill="hold"/>
                                        <p:tgtEl>
                                          <p:spTgt spid="60"/>
                                        </p:tgtEl>
                                        <p:attrNameLst>
                                          <p:attrName>ppt_x</p:attrName>
                                        </p:attrNameLst>
                                      </p:cBhvr>
                                      <p:tavLst>
                                        <p:tav tm="0">
                                          <p:val>
                                            <p:strVal val="#ppt_x"/>
                                          </p:val>
                                        </p:tav>
                                        <p:tav tm="100000">
                                          <p:val>
                                            <p:strVal val="#ppt_x"/>
                                          </p:val>
                                        </p:tav>
                                      </p:tavLst>
                                    </p:anim>
                                    <p:anim calcmode="lin" valueType="num">
                                      <p:cBhvr>
                                        <p:cTn id="254" dur="1000" fill="hold"/>
                                        <p:tgtEl>
                                          <p:spTgt spid="60"/>
                                        </p:tgtEl>
                                        <p:attrNameLst>
                                          <p:attrName>ppt_y</p:attrName>
                                        </p:attrNameLst>
                                      </p:cBhvr>
                                      <p:tavLst>
                                        <p:tav tm="0">
                                          <p:val>
                                            <p:strVal val="#ppt_y-.1"/>
                                          </p:val>
                                        </p:tav>
                                        <p:tav tm="100000">
                                          <p:val>
                                            <p:strVal val="#ppt_y"/>
                                          </p:val>
                                        </p:tav>
                                      </p:tavLst>
                                    </p:anim>
                                  </p:childTnLst>
                                </p:cTn>
                              </p:par>
                              <p:par>
                                <p:cTn id="255" presetID="42" presetClass="entr" presetSubtype="0" fill="hold" grpId="0" nodeType="withEffect">
                                  <p:stCondLst>
                                    <p:cond delay="0"/>
                                  </p:stCondLst>
                                  <p:childTnLst>
                                    <p:set>
                                      <p:cBhvr>
                                        <p:cTn id="256" dur="1" fill="hold">
                                          <p:stCondLst>
                                            <p:cond delay="0"/>
                                          </p:stCondLst>
                                        </p:cTn>
                                        <p:tgtEl>
                                          <p:spTgt spid="61"/>
                                        </p:tgtEl>
                                        <p:attrNameLst>
                                          <p:attrName>style.visibility</p:attrName>
                                        </p:attrNameLst>
                                      </p:cBhvr>
                                      <p:to>
                                        <p:strVal val="visible"/>
                                      </p:to>
                                    </p:set>
                                    <p:animEffect transition="in" filter="fade">
                                      <p:cBhvr>
                                        <p:cTn id="257" dur="500"/>
                                        <p:tgtEl>
                                          <p:spTgt spid="61"/>
                                        </p:tgtEl>
                                      </p:cBhvr>
                                    </p:animEffect>
                                    <p:anim calcmode="lin" valueType="num">
                                      <p:cBhvr>
                                        <p:cTn id="258" dur="500" fill="hold"/>
                                        <p:tgtEl>
                                          <p:spTgt spid="61"/>
                                        </p:tgtEl>
                                        <p:attrNameLst>
                                          <p:attrName>ppt_x</p:attrName>
                                        </p:attrNameLst>
                                      </p:cBhvr>
                                      <p:tavLst>
                                        <p:tav tm="0">
                                          <p:val>
                                            <p:strVal val="#ppt_x"/>
                                          </p:val>
                                        </p:tav>
                                        <p:tav tm="100000">
                                          <p:val>
                                            <p:strVal val="#ppt_x"/>
                                          </p:val>
                                        </p:tav>
                                      </p:tavLst>
                                    </p:anim>
                                    <p:anim calcmode="lin" valueType="num">
                                      <p:cBhvr>
                                        <p:cTn id="259" dur="500" fill="hold"/>
                                        <p:tgtEl>
                                          <p:spTgt spid="61"/>
                                        </p:tgtEl>
                                        <p:attrNameLst>
                                          <p:attrName>ppt_y</p:attrName>
                                        </p:attrNameLst>
                                      </p:cBhvr>
                                      <p:tavLst>
                                        <p:tav tm="0">
                                          <p:val>
                                            <p:strVal val="#ppt_y+.1"/>
                                          </p:val>
                                        </p:tav>
                                        <p:tav tm="100000">
                                          <p:val>
                                            <p:strVal val="#ppt_y"/>
                                          </p:val>
                                        </p:tav>
                                      </p:tavLst>
                                    </p:anim>
                                  </p:childTnLst>
                                </p:cTn>
                              </p:par>
                            </p:childTnLst>
                          </p:cTn>
                        </p:par>
                        <p:par>
                          <p:cTn id="260" fill="hold">
                            <p:stCondLst>
                              <p:cond delay="20000"/>
                            </p:stCondLst>
                            <p:childTnLst>
                              <p:par>
                                <p:cTn id="261" presetID="22" presetClass="entr" presetSubtype="8" fill="hold" nodeType="afterEffect">
                                  <p:stCondLst>
                                    <p:cond delay="0"/>
                                  </p:stCondLst>
                                  <p:childTnLst>
                                    <p:set>
                                      <p:cBhvr>
                                        <p:cTn id="262" dur="1" fill="hold">
                                          <p:stCondLst>
                                            <p:cond delay="0"/>
                                          </p:stCondLst>
                                        </p:cTn>
                                        <p:tgtEl>
                                          <p:spTgt spid="67"/>
                                        </p:tgtEl>
                                        <p:attrNameLst>
                                          <p:attrName>style.visibility</p:attrName>
                                        </p:attrNameLst>
                                      </p:cBhvr>
                                      <p:to>
                                        <p:strVal val="visible"/>
                                      </p:to>
                                    </p:set>
                                    <p:animEffect transition="in" filter="wipe(left)">
                                      <p:cBhvr>
                                        <p:cTn id="263" dur="500"/>
                                        <p:tgtEl>
                                          <p:spTgt spid="67"/>
                                        </p:tgtEl>
                                      </p:cBhvr>
                                    </p:animEffect>
                                  </p:childTnLst>
                                </p:cTn>
                              </p:par>
                            </p:childTnLst>
                          </p:cTn>
                        </p:par>
                        <p:par>
                          <p:cTn id="264" fill="hold">
                            <p:stCondLst>
                              <p:cond delay="20500"/>
                            </p:stCondLst>
                            <p:childTnLst>
                              <p:par>
                                <p:cTn id="265" presetID="22" presetClass="entr" presetSubtype="8" fill="hold" nodeType="afterEffect">
                                  <p:stCondLst>
                                    <p:cond delay="0"/>
                                  </p:stCondLst>
                                  <p:childTnLst>
                                    <p:set>
                                      <p:cBhvr>
                                        <p:cTn id="266" dur="1" fill="hold">
                                          <p:stCondLst>
                                            <p:cond delay="0"/>
                                          </p:stCondLst>
                                        </p:cTn>
                                        <p:tgtEl>
                                          <p:spTgt spid="63"/>
                                        </p:tgtEl>
                                        <p:attrNameLst>
                                          <p:attrName>style.visibility</p:attrName>
                                        </p:attrNameLst>
                                      </p:cBhvr>
                                      <p:to>
                                        <p:strVal val="visible"/>
                                      </p:to>
                                    </p:set>
                                    <p:animEffect transition="in" filter="wipe(left)">
                                      <p:cBhvr>
                                        <p:cTn id="26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animBg="1"/>
      <p:bldP spid="9" grpId="0" animBg="1"/>
      <p:bldP spid="10" grpId="0" animBg="1"/>
      <p:bldP spid="14" grpId="0" animBg="1"/>
      <p:bldP spid="16" grpId="0"/>
      <p:bldP spid="17" grpId="0"/>
      <p:bldP spid="18" grpId="0" animBg="1"/>
      <p:bldP spid="20" grpId="0" animBg="1"/>
      <p:bldP spid="21" grpId="0" animBg="1"/>
      <p:bldP spid="22" grpId="0" animBg="1"/>
      <p:bldP spid="24" grpId="0" animBg="1"/>
      <p:bldP spid="25" grpId="0"/>
      <p:bldP spid="26" grpId="0"/>
      <p:bldP spid="27" grpId="0" animBg="1"/>
      <p:bldP spid="29" grpId="0" animBg="1"/>
      <p:bldP spid="30" grpId="0" animBg="1"/>
      <p:bldP spid="31" grpId="0" animBg="1"/>
      <p:bldP spid="33" grpId="0" animBg="1"/>
      <p:bldP spid="34" grpId="0"/>
      <p:bldP spid="35" grpId="0"/>
      <p:bldP spid="45" grpId="0" animBg="1"/>
      <p:bldP spid="46" grpId="0" animBg="1"/>
      <p:bldP spid="47" grpId="0" animBg="1"/>
      <p:bldP spid="48" grpId="0" animBg="1"/>
      <p:bldP spid="50" grpId="0" animBg="1"/>
      <p:bldP spid="51" grpId="0"/>
      <p:bldP spid="52" grpId="0"/>
      <p:bldP spid="53" grpId="0" animBg="1"/>
      <p:bldP spid="55" grpId="0" animBg="1"/>
      <p:bldP spid="56" grpId="0" animBg="1"/>
      <p:bldP spid="57" grpId="0" animBg="1"/>
      <p:bldP spid="59" grpId="0" animBg="1"/>
      <p:bldP spid="60" grpId="0"/>
      <p:bldP spid="6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a:extLst>
              <a:ext uri="{FF2B5EF4-FFF2-40B4-BE49-F238E27FC236}">
                <a16:creationId xmlns:a16="http://schemas.microsoft.com/office/drawing/2014/main" id="{F272CB9A-11DA-403F-8A2C-8ACABB9E55E3}"/>
              </a:ext>
            </a:extLst>
          </p:cNvPr>
          <p:cNvCxnSpPr/>
          <p:nvPr/>
        </p:nvCxnSpPr>
        <p:spPr>
          <a:xfrm>
            <a:off x="6175088" y="3995319"/>
            <a:ext cx="22528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67E87360-F24A-47BA-928F-2F0179FA8620}"/>
              </a:ext>
            </a:extLst>
          </p:cNvPr>
          <p:cNvCxnSpPr/>
          <p:nvPr/>
        </p:nvCxnSpPr>
        <p:spPr>
          <a:xfrm>
            <a:off x="8413015" y="3995319"/>
            <a:ext cx="22528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8346D99-21A2-4F27-AB30-6BF25A60C3AC}"/>
              </a:ext>
            </a:extLst>
          </p:cNvPr>
          <p:cNvCxnSpPr>
            <a:cxnSpLocks/>
          </p:cNvCxnSpPr>
          <p:nvPr/>
        </p:nvCxnSpPr>
        <p:spPr>
          <a:xfrm>
            <a:off x="10665885" y="3995319"/>
            <a:ext cx="153851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92DD698-41EA-44B3-A338-53428D7D5050}"/>
              </a:ext>
            </a:extLst>
          </p:cNvPr>
          <p:cNvCxnSpPr/>
          <p:nvPr/>
        </p:nvCxnSpPr>
        <p:spPr>
          <a:xfrm>
            <a:off x="3911339" y="3995319"/>
            <a:ext cx="22528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41C71E-E08E-4C35-AF33-12A46FFB4E28}"/>
              </a:ext>
            </a:extLst>
          </p:cNvPr>
          <p:cNvCxnSpPr/>
          <p:nvPr/>
        </p:nvCxnSpPr>
        <p:spPr>
          <a:xfrm>
            <a:off x="1657906" y="3995319"/>
            <a:ext cx="22528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Arc 10">
            <a:extLst>
              <a:ext uri="{FF2B5EF4-FFF2-40B4-BE49-F238E27FC236}">
                <a16:creationId xmlns:a16="http://schemas.microsoft.com/office/drawing/2014/main" id="{AF54DAFC-72BF-4C18-B451-30110FC8EBCC}"/>
              </a:ext>
            </a:extLst>
          </p:cNvPr>
          <p:cNvSpPr/>
          <p:nvPr/>
        </p:nvSpPr>
        <p:spPr>
          <a:xfrm>
            <a:off x="1150597"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6AB54977-33F8-4105-824C-3D0C493D5B00}"/>
              </a:ext>
            </a:extLst>
          </p:cNvPr>
          <p:cNvCxnSpPr>
            <a:cxnSpLocks/>
          </p:cNvCxnSpPr>
          <p:nvPr/>
        </p:nvCxnSpPr>
        <p:spPr>
          <a:xfrm>
            <a:off x="0" y="3995319"/>
            <a:ext cx="153851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BADB8234-7655-4312-99D5-ACC91B4B894B}"/>
              </a:ext>
            </a:extLst>
          </p:cNvPr>
          <p:cNvSpPr/>
          <p:nvPr/>
        </p:nvSpPr>
        <p:spPr>
          <a:xfrm>
            <a:off x="1514928"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ircle: Hollow 8">
            <a:extLst>
              <a:ext uri="{FF2B5EF4-FFF2-40B4-BE49-F238E27FC236}">
                <a16:creationId xmlns:a16="http://schemas.microsoft.com/office/drawing/2014/main" id="{868629C6-9D56-44C4-A90C-D16F2E7AA94B}"/>
              </a:ext>
            </a:extLst>
          </p:cNvPr>
          <p:cNvSpPr/>
          <p:nvPr/>
        </p:nvSpPr>
        <p:spPr>
          <a:xfrm>
            <a:off x="1395865"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ircle: Hollow 9">
            <a:extLst>
              <a:ext uri="{FF2B5EF4-FFF2-40B4-BE49-F238E27FC236}">
                <a16:creationId xmlns:a16="http://schemas.microsoft.com/office/drawing/2014/main" id="{1E0E5245-3E9D-45CB-A2A2-78E37536928E}"/>
              </a:ext>
            </a:extLst>
          </p:cNvPr>
          <p:cNvSpPr/>
          <p:nvPr/>
        </p:nvSpPr>
        <p:spPr>
          <a:xfrm>
            <a:off x="1262993"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2" name="Straight Connector 11">
            <a:extLst>
              <a:ext uri="{FF2B5EF4-FFF2-40B4-BE49-F238E27FC236}">
                <a16:creationId xmlns:a16="http://schemas.microsoft.com/office/drawing/2014/main" id="{1B8353AA-1A28-4FAD-AF44-130B899BAAE4}"/>
              </a:ext>
            </a:extLst>
          </p:cNvPr>
          <p:cNvCxnSpPr>
            <a:cxnSpLocks/>
          </p:cNvCxnSpPr>
          <p:nvPr/>
        </p:nvCxnSpPr>
        <p:spPr>
          <a:xfrm flipV="1">
            <a:off x="1610179" y="4342506"/>
            <a:ext cx="0" cy="51669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36B49B4F-63E8-4430-9059-553CBCA3AB43}"/>
              </a:ext>
            </a:extLst>
          </p:cNvPr>
          <p:cNvSpPr/>
          <p:nvPr/>
        </p:nvSpPr>
        <p:spPr>
          <a:xfrm>
            <a:off x="1537672" y="4833079"/>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959B938-7387-4E6C-B81C-CA1B61488588}"/>
              </a:ext>
            </a:extLst>
          </p:cNvPr>
          <p:cNvSpPr txBox="1"/>
          <p:nvPr/>
        </p:nvSpPr>
        <p:spPr>
          <a:xfrm>
            <a:off x="607781" y="2919109"/>
            <a:ext cx="2004794" cy="646331"/>
          </a:xfrm>
          <a:prstGeom prst="rect">
            <a:avLst/>
          </a:prstGeom>
          <a:noFill/>
        </p:spPr>
        <p:txBody>
          <a:bodyPr wrap="square" rtlCol="0">
            <a:spAutoFit/>
          </a:bodyPr>
          <a:lstStyle/>
          <a:p>
            <a:pPr algn="ctr"/>
            <a:r>
              <a:rPr lang="en-US" sz="3600" dirty="0">
                <a:solidFill>
                  <a:srgbClr val="C00000"/>
                </a:solidFill>
                <a:latin typeface="Century Gothic" panose="020B0502020202020204" pitchFamily="34" charset="0"/>
              </a:rPr>
              <a:t>Jan. 20</a:t>
            </a:r>
          </a:p>
        </p:txBody>
      </p:sp>
      <p:sp>
        <p:nvSpPr>
          <p:cNvPr id="17" name="TextBox 16">
            <a:extLst>
              <a:ext uri="{FF2B5EF4-FFF2-40B4-BE49-F238E27FC236}">
                <a16:creationId xmlns:a16="http://schemas.microsoft.com/office/drawing/2014/main" id="{E623F98E-5FFF-4701-A99F-87B202C66033}"/>
              </a:ext>
            </a:extLst>
          </p:cNvPr>
          <p:cNvSpPr txBox="1"/>
          <p:nvPr/>
        </p:nvSpPr>
        <p:spPr>
          <a:xfrm>
            <a:off x="604782" y="5120507"/>
            <a:ext cx="2607865" cy="954107"/>
          </a:xfrm>
          <a:prstGeom prst="rect">
            <a:avLst/>
          </a:prstGeom>
          <a:noFill/>
        </p:spPr>
        <p:txBody>
          <a:bodyPr wrap="square" rtlCol="0">
            <a:spAutoFit/>
          </a:bodyPr>
          <a:lstStyle/>
          <a:p>
            <a:r>
              <a:rPr lang="en-US" sz="1400" dirty="0"/>
              <a:t>A Chinese expert on infectious diseases confirmed human-to-human transmission to state broadcaster CCTV.</a:t>
            </a:r>
          </a:p>
        </p:txBody>
      </p:sp>
      <p:sp>
        <p:nvSpPr>
          <p:cNvPr id="18" name="Arc 17">
            <a:extLst>
              <a:ext uri="{FF2B5EF4-FFF2-40B4-BE49-F238E27FC236}">
                <a16:creationId xmlns:a16="http://schemas.microsoft.com/office/drawing/2014/main" id="{B54B9C7B-4DA7-40E1-B723-68758EB971FE}"/>
              </a:ext>
            </a:extLst>
          </p:cNvPr>
          <p:cNvSpPr/>
          <p:nvPr/>
        </p:nvSpPr>
        <p:spPr>
          <a:xfrm rot="5400000">
            <a:off x="3389075"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Oval 19">
            <a:extLst>
              <a:ext uri="{FF2B5EF4-FFF2-40B4-BE49-F238E27FC236}">
                <a16:creationId xmlns:a16="http://schemas.microsoft.com/office/drawing/2014/main" id="{037A3CB3-AA60-41C6-B92B-B84EC0A87E61}"/>
              </a:ext>
            </a:extLst>
          </p:cNvPr>
          <p:cNvSpPr/>
          <p:nvPr/>
        </p:nvSpPr>
        <p:spPr>
          <a:xfrm>
            <a:off x="3753406"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ircle: Hollow 20">
            <a:extLst>
              <a:ext uri="{FF2B5EF4-FFF2-40B4-BE49-F238E27FC236}">
                <a16:creationId xmlns:a16="http://schemas.microsoft.com/office/drawing/2014/main" id="{5AB77009-91CD-4089-A339-205E1FD860BA}"/>
              </a:ext>
            </a:extLst>
          </p:cNvPr>
          <p:cNvSpPr/>
          <p:nvPr/>
        </p:nvSpPr>
        <p:spPr>
          <a:xfrm>
            <a:off x="3634343"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Circle: Hollow 21">
            <a:extLst>
              <a:ext uri="{FF2B5EF4-FFF2-40B4-BE49-F238E27FC236}">
                <a16:creationId xmlns:a16="http://schemas.microsoft.com/office/drawing/2014/main" id="{EB4F978A-6973-4038-9D44-C992F6903D28}"/>
              </a:ext>
            </a:extLst>
          </p:cNvPr>
          <p:cNvSpPr/>
          <p:nvPr/>
        </p:nvSpPr>
        <p:spPr>
          <a:xfrm>
            <a:off x="3501471"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3" name="Straight Connector 22">
            <a:extLst>
              <a:ext uri="{FF2B5EF4-FFF2-40B4-BE49-F238E27FC236}">
                <a16:creationId xmlns:a16="http://schemas.microsoft.com/office/drawing/2014/main" id="{7982AF7D-7FF0-494C-891D-C601C69FAD64}"/>
              </a:ext>
            </a:extLst>
          </p:cNvPr>
          <p:cNvCxnSpPr>
            <a:cxnSpLocks/>
          </p:cNvCxnSpPr>
          <p:nvPr/>
        </p:nvCxnSpPr>
        <p:spPr>
          <a:xfrm flipV="1">
            <a:off x="3848657" y="2614747"/>
            <a:ext cx="0" cy="10333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D26033AC-E99E-4309-BD9B-47A98BA0DEA7}"/>
              </a:ext>
            </a:extLst>
          </p:cNvPr>
          <p:cNvSpPr/>
          <p:nvPr/>
        </p:nvSpPr>
        <p:spPr>
          <a:xfrm>
            <a:off x="3786536" y="2568391"/>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D297ECE7-7E0E-48D0-9C27-6FB0E3DB79DD}"/>
              </a:ext>
            </a:extLst>
          </p:cNvPr>
          <p:cNvSpPr txBox="1"/>
          <p:nvPr/>
        </p:nvSpPr>
        <p:spPr>
          <a:xfrm>
            <a:off x="2879797" y="4406496"/>
            <a:ext cx="1990474" cy="646331"/>
          </a:xfrm>
          <a:prstGeom prst="rect">
            <a:avLst/>
          </a:prstGeom>
          <a:noFill/>
        </p:spPr>
        <p:txBody>
          <a:bodyPr wrap="square" rtlCol="0">
            <a:spAutoFit/>
          </a:bodyPr>
          <a:lstStyle/>
          <a:p>
            <a:pPr algn="ctr"/>
            <a:r>
              <a:rPr lang="en-US" sz="3600" dirty="0">
                <a:solidFill>
                  <a:srgbClr val="C00000"/>
                </a:solidFill>
                <a:latin typeface="Century Gothic" panose="020B0502020202020204" pitchFamily="34" charset="0"/>
              </a:rPr>
              <a:t>Jan. </a:t>
            </a:r>
            <a:r>
              <a:rPr lang="en-US" sz="3600" dirty="0" smtClean="0">
                <a:solidFill>
                  <a:srgbClr val="C00000"/>
                </a:solidFill>
                <a:latin typeface="Century Gothic" panose="020B0502020202020204" pitchFamily="34" charset="0"/>
              </a:rPr>
              <a:t>30</a:t>
            </a:r>
            <a:endParaRPr lang="en-US" sz="3600" dirty="0">
              <a:solidFill>
                <a:srgbClr val="C00000"/>
              </a:solidFill>
              <a:latin typeface="Century Gothic" panose="020B0502020202020204" pitchFamily="34" charset="0"/>
            </a:endParaRPr>
          </a:p>
        </p:txBody>
      </p:sp>
      <p:sp>
        <p:nvSpPr>
          <p:cNvPr id="26" name="TextBox 25">
            <a:extLst>
              <a:ext uri="{FF2B5EF4-FFF2-40B4-BE49-F238E27FC236}">
                <a16:creationId xmlns:a16="http://schemas.microsoft.com/office/drawing/2014/main" id="{7DEA27D8-0CF3-496D-AD7D-2076231DE52C}"/>
              </a:ext>
            </a:extLst>
          </p:cNvPr>
          <p:cNvSpPr txBox="1"/>
          <p:nvPr/>
        </p:nvSpPr>
        <p:spPr>
          <a:xfrm>
            <a:off x="2707715" y="1303591"/>
            <a:ext cx="3201043" cy="1169551"/>
          </a:xfrm>
          <a:prstGeom prst="rect">
            <a:avLst/>
          </a:prstGeom>
          <a:noFill/>
        </p:spPr>
        <p:txBody>
          <a:bodyPr wrap="square" rtlCol="0">
            <a:spAutoFit/>
          </a:bodyPr>
          <a:lstStyle/>
          <a:p>
            <a:r>
              <a:rPr lang="en-US" sz="1400" dirty="0"/>
              <a:t>WHO declares coronavirus a global emergency with cases being reported in the United States, Japan, Nepal, France, Australia, Malaysia, Singapore, South Korea, Vietnam and Taiwan.</a:t>
            </a:r>
          </a:p>
        </p:txBody>
      </p:sp>
      <p:sp>
        <p:nvSpPr>
          <p:cNvPr id="27" name="Arc 26">
            <a:extLst>
              <a:ext uri="{FF2B5EF4-FFF2-40B4-BE49-F238E27FC236}">
                <a16:creationId xmlns:a16="http://schemas.microsoft.com/office/drawing/2014/main" id="{A2636062-43D3-463C-B6BD-741D547DE965}"/>
              </a:ext>
            </a:extLst>
          </p:cNvPr>
          <p:cNvSpPr/>
          <p:nvPr/>
        </p:nvSpPr>
        <p:spPr>
          <a:xfrm>
            <a:off x="5642508"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Oval 28">
            <a:extLst>
              <a:ext uri="{FF2B5EF4-FFF2-40B4-BE49-F238E27FC236}">
                <a16:creationId xmlns:a16="http://schemas.microsoft.com/office/drawing/2014/main" id="{CDCB9A2B-6699-4804-99AE-7A924FDA4340}"/>
              </a:ext>
            </a:extLst>
          </p:cNvPr>
          <p:cNvSpPr/>
          <p:nvPr/>
        </p:nvSpPr>
        <p:spPr>
          <a:xfrm>
            <a:off x="6006839"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ircle: Hollow 29">
            <a:extLst>
              <a:ext uri="{FF2B5EF4-FFF2-40B4-BE49-F238E27FC236}">
                <a16:creationId xmlns:a16="http://schemas.microsoft.com/office/drawing/2014/main" id="{3A6CDF07-EF0B-4379-8FBF-3718BD896047}"/>
              </a:ext>
            </a:extLst>
          </p:cNvPr>
          <p:cNvSpPr/>
          <p:nvPr/>
        </p:nvSpPr>
        <p:spPr>
          <a:xfrm>
            <a:off x="5887776"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Circle: Hollow 30">
            <a:extLst>
              <a:ext uri="{FF2B5EF4-FFF2-40B4-BE49-F238E27FC236}">
                <a16:creationId xmlns:a16="http://schemas.microsoft.com/office/drawing/2014/main" id="{FB3E2DCF-4068-4715-BD27-13370B541EAC}"/>
              </a:ext>
            </a:extLst>
          </p:cNvPr>
          <p:cNvSpPr/>
          <p:nvPr/>
        </p:nvSpPr>
        <p:spPr>
          <a:xfrm>
            <a:off x="5754904"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2" name="Straight Connector 31">
            <a:extLst>
              <a:ext uri="{FF2B5EF4-FFF2-40B4-BE49-F238E27FC236}">
                <a16:creationId xmlns:a16="http://schemas.microsoft.com/office/drawing/2014/main" id="{EA49CDC4-E9AD-4789-BEA6-BFF07A73111B}"/>
              </a:ext>
            </a:extLst>
          </p:cNvPr>
          <p:cNvCxnSpPr>
            <a:cxnSpLocks/>
          </p:cNvCxnSpPr>
          <p:nvPr/>
        </p:nvCxnSpPr>
        <p:spPr>
          <a:xfrm flipV="1">
            <a:off x="6102090" y="4342506"/>
            <a:ext cx="0" cy="614813"/>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DD4A8794-EADF-4527-95C6-C9D6781E9C8E}"/>
              </a:ext>
            </a:extLst>
          </p:cNvPr>
          <p:cNvSpPr/>
          <p:nvPr/>
        </p:nvSpPr>
        <p:spPr>
          <a:xfrm>
            <a:off x="6039969" y="4920655"/>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BE7D141-E60D-4B00-AA4B-1F588212DCAD}"/>
              </a:ext>
            </a:extLst>
          </p:cNvPr>
          <p:cNvSpPr txBox="1"/>
          <p:nvPr/>
        </p:nvSpPr>
        <p:spPr>
          <a:xfrm>
            <a:off x="5233556" y="2897903"/>
            <a:ext cx="1927566"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Feb. 2</a:t>
            </a:r>
            <a:endParaRPr lang="en-US" sz="3600" dirty="0">
              <a:solidFill>
                <a:srgbClr val="C00000"/>
              </a:solidFill>
              <a:latin typeface="Century Gothic" panose="020B0502020202020204" pitchFamily="34" charset="0"/>
            </a:endParaRPr>
          </a:p>
        </p:txBody>
      </p:sp>
      <p:sp>
        <p:nvSpPr>
          <p:cNvPr id="35" name="TextBox 34">
            <a:extLst>
              <a:ext uri="{FF2B5EF4-FFF2-40B4-BE49-F238E27FC236}">
                <a16:creationId xmlns:a16="http://schemas.microsoft.com/office/drawing/2014/main" id="{0A5C5A36-EC92-462F-BB70-6A797D63B1DD}"/>
              </a:ext>
            </a:extLst>
          </p:cNvPr>
          <p:cNvSpPr txBox="1"/>
          <p:nvPr/>
        </p:nvSpPr>
        <p:spPr>
          <a:xfrm>
            <a:off x="5037774" y="5162801"/>
            <a:ext cx="2382959" cy="954107"/>
          </a:xfrm>
          <a:prstGeom prst="rect">
            <a:avLst/>
          </a:prstGeom>
          <a:noFill/>
        </p:spPr>
        <p:txBody>
          <a:bodyPr wrap="square" rtlCol="0">
            <a:spAutoFit/>
          </a:bodyPr>
          <a:lstStyle/>
          <a:p>
            <a:r>
              <a:rPr lang="en-US" sz="1400" dirty="0"/>
              <a:t>The first death outside China, of a Chinese man from Wuhan, was reported in the Philippines.</a:t>
            </a:r>
          </a:p>
        </p:txBody>
      </p:sp>
      <p:sp>
        <p:nvSpPr>
          <p:cNvPr id="45" name="Arc 44">
            <a:extLst>
              <a:ext uri="{FF2B5EF4-FFF2-40B4-BE49-F238E27FC236}">
                <a16:creationId xmlns:a16="http://schemas.microsoft.com/office/drawing/2014/main" id="{E3730103-7F8D-4792-83EE-5FFC4A5D2274}"/>
              </a:ext>
            </a:extLst>
          </p:cNvPr>
          <p:cNvSpPr/>
          <p:nvPr/>
        </p:nvSpPr>
        <p:spPr>
          <a:xfrm rot="5400000">
            <a:off x="7906257"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Oval 45">
            <a:extLst>
              <a:ext uri="{FF2B5EF4-FFF2-40B4-BE49-F238E27FC236}">
                <a16:creationId xmlns:a16="http://schemas.microsoft.com/office/drawing/2014/main" id="{86694F26-80D5-467D-94C4-C9C860517F5F}"/>
              </a:ext>
            </a:extLst>
          </p:cNvPr>
          <p:cNvSpPr/>
          <p:nvPr/>
        </p:nvSpPr>
        <p:spPr>
          <a:xfrm>
            <a:off x="8270588"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ircle: Hollow 46">
            <a:extLst>
              <a:ext uri="{FF2B5EF4-FFF2-40B4-BE49-F238E27FC236}">
                <a16:creationId xmlns:a16="http://schemas.microsoft.com/office/drawing/2014/main" id="{B0789B4A-0620-4211-9109-6DBE9A07FE51}"/>
              </a:ext>
            </a:extLst>
          </p:cNvPr>
          <p:cNvSpPr/>
          <p:nvPr/>
        </p:nvSpPr>
        <p:spPr>
          <a:xfrm>
            <a:off x="8151525"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Circle: Hollow 47">
            <a:extLst>
              <a:ext uri="{FF2B5EF4-FFF2-40B4-BE49-F238E27FC236}">
                <a16:creationId xmlns:a16="http://schemas.microsoft.com/office/drawing/2014/main" id="{9C63B36C-028C-4461-9179-02E81EA9B830}"/>
              </a:ext>
            </a:extLst>
          </p:cNvPr>
          <p:cNvSpPr/>
          <p:nvPr/>
        </p:nvSpPr>
        <p:spPr>
          <a:xfrm>
            <a:off x="8018653"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9" name="Straight Connector 48">
            <a:extLst>
              <a:ext uri="{FF2B5EF4-FFF2-40B4-BE49-F238E27FC236}">
                <a16:creationId xmlns:a16="http://schemas.microsoft.com/office/drawing/2014/main" id="{15E6C7CE-0DCB-4A82-B08E-519AC3270B85}"/>
              </a:ext>
            </a:extLst>
          </p:cNvPr>
          <p:cNvCxnSpPr>
            <a:cxnSpLocks/>
          </p:cNvCxnSpPr>
          <p:nvPr/>
        </p:nvCxnSpPr>
        <p:spPr>
          <a:xfrm flipV="1">
            <a:off x="8365839" y="2614747"/>
            <a:ext cx="0" cy="10333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4CFE38F3-7830-46D8-95EE-69DB62ED465D}"/>
              </a:ext>
            </a:extLst>
          </p:cNvPr>
          <p:cNvSpPr/>
          <p:nvPr/>
        </p:nvSpPr>
        <p:spPr>
          <a:xfrm>
            <a:off x="8303718" y="2568391"/>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65F62DC2-C651-4B22-B4CB-1846861868F6}"/>
              </a:ext>
            </a:extLst>
          </p:cNvPr>
          <p:cNvSpPr txBox="1"/>
          <p:nvPr/>
        </p:nvSpPr>
        <p:spPr>
          <a:xfrm>
            <a:off x="7514439" y="4412653"/>
            <a:ext cx="1739097"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Feb. 5</a:t>
            </a:r>
            <a:endParaRPr lang="en-US" sz="3600" dirty="0">
              <a:solidFill>
                <a:srgbClr val="C00000"/>
              </a:solidFill>
              <a:latin typeface="Century Gothic" panose="020B0502020202020204" pitchFamily="34" charset="0"/>
            </a:endParaRPr>
          </a:p>
        </p:txBody>
      </p:sp>
      <p:sp>
        <p:nvSpPr>
          <p:cNvPr id="52" name="TextBox 51">
            <a:extLst>
              <a:ext uri="{FF2B5EF4-FFF2-40B4-BE49-F238E27FC236}">
                <a16:creationId xmlns:a16="http://schemas.microsoft.com/office/drawing/2014/main" id="{44337E62-7F21-4CD3-9B0D-507A64DF7728}"/>
              </a:ext>
            </a:extLst>
          </p:cNvPr>
          <p:cNvSpPr txBox="1"/>
          <p:nvPr/>
        </p:nvSpPr>
        <p:spPr>
          <a:xfrm>
            <a:off x="7281733" y="1678677"/>
            <a:ext cx="2596835" cy="738664"/>
          </a:xfrm>
          <a:prstGeom prst="rect">
            <a:avLst/>
          </a:prstGeom>
          <a:noFill/>
        </p:spPr>
        <p:txBody>
          <a:bodyPr wrap="square" rtlCol="0">
            <a:spAutoFit/>
          </a:bodyPr>
          <a:lstStyle/>
          <a:p>
            <a:r>
              <a:rPr lang="en-US" sz="1400" dirty="0"/>
              <a:t>The WHO reaffirmed there was "no known effective treatment" for the coronavirus.</a:t>
            </a:r>
          </a:p>
        </p:txBody>
      </p:sp>
      <p:sp>
        <p:nvSpPr>
          <p:cNvPr id="53" name="Arc 52">
            <a:extLst>
              <a:ext uri="{FF2B5EF4-FFF2-40B4-BE49-F238E27FC236}">
                <a16:creationId xmlns:a16="http://schemas.microsoft.com/office/drawing/2014/main" id="{FC85B459-7BA2-4C61-9178-E1CE5EFAEC56}"/>
              </a:ext>
            </a:extLst>
          </p:cNvPr>
          <p:cNvSpPr/>
          <p:nvPr/>
        </p:nvSpPr>
        <p:spPr>
          <a:xfrm>
            <a:off x="10144184"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Oval 54">
            <a:extLst>
              <a:ext uri="{FF2B5EF4-FFF2-40B4-BE49-F238E27FC236}">
                <a16:creationId xmlns:a16="http://schemas.microsoft.com/office/drawing/2014/main" id="{4A6EEA54-5314-432F-B5DF-B223248AB8AA}"/>
              </a:ext>
            </a:extLst>
          </p:cNvPr>
          <p:cNvSpPr/>
          <p:nvPr/>
        </p:nvSpPr>
        <p:spPr>
          <a:xfrm>
            <a:off x="10508515"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Circle: Hollow 55">
            <a:extLst>
              <a:ext uri="{FF2B5EF4-FFF2-40B4-BE49-F238E27FC236}">
                <a16:creationId xmlns:a16="http://schemas.microsoft.com/office/drawing/2014/main" id="{0C983C23-7914-456E-AA37-90FEEBD851C0}"/>
              </a:ext>
            </a:extLst>
          </p:cNvPr>
          <p:cNvSpPr/>
          <p:nvPr/>
        </p:nvSpPr>
        <p:spPr>
          <a:xfrm>
            <a:off x="10389452"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ircle: Hollow 56">
            <a:extLst>
              <a:ext uri="{FF2B5EF4-FFF2-40B4-BE49-F238E27FC236}">
                <a16:creationId xmlns:a16="http://schemas.microsoft.com/office/drawing/2014/main" id="{CD810234-B3DF-4AE8-B7F5-9B91C3FEE8A3}"/>
              </a:ext>
            </a:extLst>
          </p:cNvPr>
          <p:cNvSpPr/>
          <p:nvPr/>
        </p:nvSpPr>
        <p:spPr>
          <a:xfrm>
            <a:off x="10256580"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58" name="Straight Connector 57">
            <a:extLst>
              <a:ext uri="{FF2B5EF4-FFF2-40B4-BE49-F238E27FC236}">
                <a16:creationId xmlns:a16="http://schemas.microsoft.com/office/drawing/2014/main" id="{A61A79A1-830D-43A5-991E-41089FE309F5}"/>
              </a:ext>
            </a:extLst>
          </p:cNvPr>
          <p:cNvCxnSpPr>
            <a:cxnSpLocks/>
          </p:cNvCxnSpPr>
          <p:nvPr/>
        </p:nvCxnSpPr>
        <p:spPr>
          <a:xfrm flipV="1">
            <a:off x="10603766" y="4342506"/>
            <a:ext cx="0" cy="77800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9" name="Oval 58">
            <a:extLst>
              <a:ext uri="{FF2B5EF4-FFF2-40B4-BE49-F238E27FC236}">
                <a16:creationId xmlns:a16="http://schemas.microsoft.com/office/drawing/2014/main" id="{91D217BA-6735-41FC-ADDE-ADA84BF5E891}"/>
              </a:ext>
            </a:extLst>
          </p:cNvPr>
          <p:cNvSpPr/>
          <p:nvPr/>
        </p:nvSpPr>
        <p:spPr>
          <a:xfrm>
            <a:off x="10552018" y="5038561"/>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493BBA26-6FB6-4EDA-AE7C-332D388F6619}"/>
              </a:ext>
            </a:extLst>
          </p:cNvPr>
          <p:cNvSpPr txBox="1"/>
          <p:nvPr/>
        </p:nvSpPr>
        <p:spPr>
          <a:xfrm>
            <a:off x="9575057" y="2961697"/>
            <a:ext cx="2041128"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Feb. 11</a:t>
            </a:r>
            <a:endParaRPr lang="en-US" sz="3600" dirty="0">
              <a:solidFill>
                <a:srgbClr val="C00000"/>
              </a:solidFill>
              <a:latin typeface="Century Gothic" panose="020B0502020202020204" pitchFamily="34" charset="0"/>
            </a:endParaRPr>
          </a:p>
        </p:txBody>
      </p:sp>
      <p:sp>
        <p:nvSpPr>
          <p:cNvPr id="61" name="TextBox 60">
            <a:extLst>
              <a:ext uri="{FF2B5EF4-FFF2-40B4-BE49-F238E27FC236}">
                <a16:creationId xmlns:a16="http://schemas.microsoft.com/office/drawing/2014/main" id="{8710CEB2-4E11-44C6-A201-5DCB3EA9A265}"/>
              </a:ext>
            </a:extLst>
          </p:cNvPr>
          <p:cNvSpPr txBox="1"/>
          <p:nvPr/>
        </p:nvSpPr>
        <p:spPr>
          <a:xfrm>
            <a:off x="9575057" y="5365504"/>
            <a:ext cx="2302676" cy="738664"/>
          </a:xfrm>
          <a:prstGeom prst="rect">
            <a:avLst/>
          </a:prstGeom>
          <a:noFill/>
        </p:spPr>
        <p:txBody>
          <a:bodyPr wrap="square" rtlCol="0">
            <a:spAutoFit/>
          </a:bodyPr>
          <a:lstStyle/>
          <a:p>
            <a:r>
              <a:rPr lang="en-US" sz="1400" dirty="0"/>
              <a:t>The WHO announces that the new coronavirus would be called "COVID-19".</a:t>
            </a:r>
          </a:p>
        </p:txBody>
      </p:sp>
      <p:cxnSp>
        <p:nvCxnSpPr>
          <p:cNvPr id="64" name="Straight Connector 63">
            <a:extLst>
              <a:ext uri="{FF2B5EF4-FFF2-40B4-BE49-F238E27FC236}">
                <a16:creationId xmlns:a16="http://schemas.microsoft.com/office/drawing/2014/main" id="{5CE23E97-80CA-4DCE-905B-0371552128FB}"/>
              </a:ext>
            </a:extLst>
          </p:cNvPr>
          <p:cNvCxnSpPr>
            <a:cxnSpLocks/>
          </p:cNvCxnSpPr>
          <p:nvPr/>
        </p:nvCxnSpPr>
        <p:spPr>
          <a:xfrm>
            <a:off x="651657" y="6212376"/>
            <a:ext cx="204886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6AF9195-D1C7-4EAB-9766-CBBD5AC04E3E}"/>
              </a:ext>
            </a:extLst>
          </p:cNvPr>
          <p:cNvCxnSpPr>
            <a:cxnSpLocks/>
          </p:cNvCxnSpPr>
          <p:nvPr/>
        </p:nvCxnSpPr>
        <p:spPr>
          <a:xfrm>
            <a:off x="5131605" y="6212376"/>
            <a:ext cx="204886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7FD0854-B613-4503-8F9F-7EBA21977DB6}"/>
              </a:ext>
            </a:extLst>
          </p:cNvPr>
          <p:cNvCxnSpPr>
            <a:cxnSpLocks/>
          </p:cNvCxnSpPr>
          <p:nvPr/>
        </p:nvCxnSpPr>
        <p:spPr>
          <a:xfrm>
            <a:off x="9655100" y="6212376"/>
            <a:ext cx="204886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267D5D77-7183-46A2-913A-91854EB46B5B}"/>
              </a:ext>
            </a:extLst>
          </p:cNvPr>
          <p:cNvCxnSpPr>
            <a:cxnSpLocks/>
          </p:cNvCxnSpPr>
          <p:nvPr/>
        </p:nvCxnSpPr>
        <p:spPr>
          <a:xfrm>
            <a:off x="2784341" y="1168338"/>
            <a:ext cx="285816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FE4C8AC-856E-47A1-86C3-D3143F6DF56B}"/>
              </a:ext>
            </a:extLst>
          </p:cNvPr>
          <p:cNvCxnSpPr>
            <a:cxnSpLocks/>
          </p:cNvCxnSpPr>
          <p:nvPr/>
        </p:nvCxnSpPr>
        <p:spPr>
          <a:xfrm>
            <a:off x="7341405" y="1572882"/>
            <a:ext cx="231189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AC17817C-AF36-4468-94FC-44DCFF825290}"/>
              </a:ext>
            </a:extLst>
          </p:cNvPr>
          <p:cNvSpPr txBox="1"/>
          <p:nvPr/>
        </p:nvSpPr>
        <p:spPr>
          <a:xfrm>
            <a:off x="2374387" y="210861"/>
            <a:ext cx="7278915" cy="584775"/>
          </a:xfrm>
          <a:prstGeom prst="rect">
            <a:avLst/>
          </a:prstGeom>
          <a:noFill/>
        </p:spPr>
        <p:txBody>
          <a:bodyPr wrap="square" rtlCol="0">
            <a:spAutoFit/>
          </a:bodyPr>
          <a:lstStyle/>
          <a:p>
            <a:pPr algn="ctr"/>
            <a:r>
              <a:rPr lang="en-US" sz="3200" dirty="0" smtClean="0">
                <a:solidFill>
                  <a:srgbClr val="C00000"/>
                </a:solidFill>
                <a:latin typeface="Century Gothic" panose="020B0502020202020204" pitchFamily="34" charset="0"/>
              </a:rPr>
              <a:t>COVID-19: </a:t>
            </a:r>
            <a:r>
              <a:rPr lang="en-US" sz="3200" dirty="0">
                <a:solidFill>
                  <a:srgbClr val="C00000"/>
                </a:solidFill>
                <a:latin typeface="Century Gothic" panose="020B0502020202020204" pitchFamily="34" charset="0"/>
              </a:rPr>
              <a:t>A Timeline</a:t>
            </a:r>
          </a:p>
        </p:txBody>
      </p:sp>
    </p:spTree>
    <p:extLst>
      <p:ext uri="{BB962C8B-B14F-4D97-AF65-F5344CB8AC3E}">
        <p14:creationId xmlns:p14="http://schemas.microsoft.com/office/powerpoint/2010/main" val="137004918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up)">
                                      <p:cBhvr>
                                        <p:cTn id="29" dur="500"/>
                                        <p:tgtEl>
                                          <p:spTgt spid="12"/>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47"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anim calcmode="lin" valueType="num">
                                      <p:cBhvr>
                                        <p:cTn id="45" dur="500" fill="hold"/>
                                        <p:tgtEl>
                                          <p:spTgt spid="16"/>
                                        </p:tgtEl>
                                        <p:attrNameLst>
                                          <p:attrName>ppt_x</p:attrName>
                                        </p:attrNameLst>
                                      </p:cBhvr>
                                      <p:tavLst>
                                        <p:tav tm="0">
                                          <p:val>
                                            <p:strVal val="#ppt_x"/>
                                          </p:val>
                                        </p:tav>
                                        <p:tav tm="100000">
                                          <p:val>
                                            <p:strVal val="#ppt_x"/>
                                          </p:val>
                                        </p:tav>
                                      </p:tavLst>
                                    </p:anim>
                                    <p:anim calcmode="lin" valueType="num">
                                      <p:cBhvr>
                                        <p:cTn id="46" dur="5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anim calcmode="lin" valueType="num">
                                      <p:cBhvr>
                                        <p:cTn id="50" dur="500" fill="hold"/>
                                        <p:tgtEl>
                                          <p:spTgt spid="17"/>
                                        </p:tgtEl>
                                        <p:attrNameLst>
                                          <p:attrName>ppt_x</p:attrName>
                                        </p:attrNameLst>
                                      </p:cBhvr>
                                      <p:tavLst>
                                        <p:tav tm="0">
                                          <p:val>
                                            <p:strVal val="#ppt_x"/>
                                          </p:val>
                                        </p:tav>
                                        <p:tav tm="100000">
                                          <p:val>
                                            <p:strVal val="#ppt_x"/>
                                          </p:val>
                                        </p:tav>
                                      </p:tavLst>
                                    </p:anim>
                                    <p:anim calcmode="lin" valueType="num">
                                      <p:cBhvr>
                                        <p:cTn id="51" dur="500" fill="hold"/>
                                        <p:tgtEl>
                                          <p:spTgt spid="17"/>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wipe(left)">
                                      <p:cBhvr>
                                        <p:cTn id="55" dur="500"/>
                                        <p:tgtEl>
                                          <p:spTgt spid="64"/>
                                        </p:tgtEl>
                                      </p:cBhvr>
                                    </p:animEffect>
                                  </p:childTnLst>
                                </p:cTn>
                              </p:par>
                            </p:childTnLst>
                          </p:cTn>
                        </p:par>
                        <p:par>
                          <p:cTn id="56" fill="hold">
                            <p:stCondLst>
                              <p:cond delay="4000"/>
                            </p:stCondLst>
                            <p:childTnLst>
                              <p:par>
                                <p:cTn id="57" presetID="22" presetClass="entr" presetSubtype="8"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left)">
                                      <p:cBhvr>
                                        <p:cTn id="59" dur="500"/>
                                        <p:tgtEl>
                                          <p:spTgt spid="19"/>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childTnLst>
                          </p:cTn>
                        </p:par>
                        <p:par>
                          <p:cTn id="66" fill="hold">
                            <p:stCondLst>
                              <p:cond delay="5000"/>
                            </p:stCondLst>
                            <p:childTnLst>
                              <p:par>
                                <p:cTn id="67" presetID="53" presetClass="entr" presetSubtype="16"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Effect transition="in" filter="fade">
                                      <p:cBhvr>
                                        <p:cTn id="71" dur="500"/>
                                        <p:tgtEl>
                                          <p:spTgt spid="21"/>
                                        </p:tgtEl>
                                      </p:cBhvr>
                                    </p:animEffect>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Effect transition="in" filter="fade">
                                      <p:cBhvr>
                                        <p:cTn id="77" dur="500"/>
                                        <p:tgtEl>
                                          <p:spTgt spid="22"/>
                                        </p:tgtEl>
                                      </p:cBhvr>
                                    </p:animEffect>
                                  </p:childTnLst>
                                </p:cTn>
                              </p:par>
                            </p:childTnLst>
                          </p:cTn>
                        </p:par>
                        <p:par>
                          <p:cTn id="78" fill="hold">
                            <p:stCondLst>
                              <p:cond delay="6000"/>
                            </p:stCondLst>
                            <p:childTnLst>
                              <p:par>
                                <p:cTn id="79" presetID="22" presetClass="entr" presetSubtype="4" fill="hold"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down)">
                                      <p:cBhvr>
                                        <p:cTn id="81" dur="500"/>
                                        <p:tgtEl>
                                          <p:spTgt spid="23"/>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p:cTn id="85" dur="500" fill="hold"/>
                                        <p:tgtEl>
                                          <p:spTgt spid="24"/>
                                        </p:tgtEl>
                                        <p:attrNameLst>
                                          <p:attrName>ppt_w</p:attrName>
                                        </p:attrNameLst>
                                      </p:cBhvr>
                                      <p:tavLst>
                                        <p:tav tm="0">
                                          <p:val>
                                            <p:fltVal val="0"/>
                                          </p:val>
                                        </p:tav>
                                        <p:tav tm="100000">
                                          <p:val>
                                            <p:strVal val="#ppt_w"/>
                                          </p:val>
                                        </p:tav>
                                      </p:tavLst>
                                    </p:anim>
                                    <p:anim calcmode="lin" valueType="num">
                                      <p:cBhvr>
                                        <p:cTn id="86" dur="500" fill="hold"/>
                                        <p:tgtEl>
                                          <p:spTgt spid="24"/>
                                        </p:tgtEl>
                                        <p:attrNameLst>
                                          <p:attrName>ppt_h</p:attrName>
                                        </p:attrNameLst>
                                      </p:cBhvr>
                                      <p:tavLst>
                                        <p:tav tm="0">
                                          <p:val>
                                            <p:fltVal val="0"/>
                                          </p:val>
                                        </p:tav>
                                        <p:tav tm="100000">
                                          <p:val>
                                            <p:strVal val="#ppt_h"/>
                                          </p:val>
                                        </p:tav>
                                      </p:tavLst>
                                    </p:anim>
                                    <p:animEffect transition="in" filter="fade">
                                      <p:cBhvr>
                                        <p:cTn id="87" dur="500"/>
                                        <p:tgtEl>
                                          <p:spTgt spid="24"/>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Effect transition="in" filter="fade">
                                      <p:cBhvr>
                                        <p:cTn id="93" dur="500"/>
                                        <p:tgtEl>
                                          <p:spTgt spid="18"/>
                                        </p:tgtEl>
                                      </p:cBhvr>
                                    </p:animEffect>
                                  </p:childTnLst>
                                </p:cTn>
                              </p:par>
                              <p:par>
                                <p:cTn id="94" presetID="42" presetClass="entr" presetSubtype="0" fill="hold" grpId="0" nodeType="with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anim calcmode="lin" valueType="num">
                                      <p:cBhvr>
                                        <p:cTn id="97" dur="500" fill="hold"/>
                                        <p:tgtEl>
                                          <p:spTgt spid="25"/>
                                        </p:tgtEl>
                                        <p:attrNameLst>
                                          <p:attrName>ppt_x</p:attrName>
                                        </p:attrNameLst>
                                      </p:cBhvr>
                                      <p:tavLst>
                                        <p:tav tm="0">
                                          <p:val>
                                            <p:strVal val="#ppt_x"/>
                                          </p:val>
                                        </p:tav>
                                        <p:tav tm="100000">
                                          <p:val>
                                            <p:strVal val="#ppt_x"/>
                                          </p:val>
                                        </p:tav>
                                      </p:tavLst>
                                    </p:anim>
                                    <p:anim calcmode="lin" valueType="num">
                                      <p:cBhvr>
                                        <p:cTn id="98" dur="500" fill="hold"/>
                                        <p:tgtEl>
                                          <p:spTgt spid="25"/>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anim calcmode="lin" valueType="num">
                                      <p:cBhvr>
                                        <p:cTn id="102" dur="500" fill="hold"/>
                                        <p:tgtEl>
                                          <p:spTgt spid="26"/>
                                        </p:tgtEl>
                                        <p:attrNameLst>
                                          <p:attrName>ppt_x</p:attrName>
                                        </p:attrNameLst>
                                      </p:cBhvr>
                                      <p:tavLst>
                                        <p:tav tm="0">
                                          <p:val>
                                            <p:strVal val="#ppt_x"/>
                                          </p:val>
                                        </p:tav>
                                        <p:tav tm="100000">
                                          <p:val>
                                            <p:strVal val="#ppt_x"/>
                                          </p:val>
                                        </p:tav>
                                      </p:tavLst>
                                    </p:anim>
                                    <p:anim calcmode="lin" valueType="num">
                                      <p:cBhvr>
                                        <p:cTn id="103" dur="500" fill="hold"/>
                                        <p:tgtEl>
                                          <p:spTgt spid="26"/>
                                        </p:tgtEl>
                                        <p:attrNameLst>
                                          <p:attrName>ppt_y</p:attrName>
                                        </p:attrNameLst>
                                      </p:cBhvr>
                                      <p:tavLst>
                                        <p:tav tm="0">
                                          <p:val>
                                            <p:strVal val="#ppt_y-.1"/>
                                          </p:val>
                                        </p:tav>
                                        <p:tav tm="100000">
                                          <p:val>
                                            <p:strVal val="#ppt_y"/>
                                          </p:val>
                                        </p:tav>
                                      </p:tavLst>
                                    </p:anim>
                                  </p:childTnLst>
                                </p:cTn>
                              </p:par>
                            </p:childTnLst>
                          </p:cTn>
                        </p:par>
                        <p:par>
                          <p:cTn id="104" fill="hold">
                            <p:stCondLst>
                              <p:cond delay="7500"/>
                            </p:stCondLst>
                            <p:childTnLst>
                              <p:par>
                                <p:cTn id="105" presetID="22" presetClass="entr" presetSubtype="8" fill="hold" nodeType="afterEffect">
                                  <p:stCondLst>
                                    <p:cond delay="0"/>
                                  </p:stCondLst>
                                  <p:childTnLst>
                                    <p:set>
                                      <p:cBhvr>
                                        <p:cTn id="106" dur="1" fill="hold">
                                          <p:stCondLst>
                                            <p:cond delay="0"/>
                                          </p:stCondLst>
                                        </p:cTn>
                                        <p:tgtEl>
                                          <p:spTgt spid="68"/>
                                        </p:tgtEl>
                                        <p:attrNameLst>
                                          <p:attrName>style.visibility</p:attrName>
                                        </p:attrNameLst>
                                      </p:cBhvr>
                                      <p:to>
                                        <p:strVal val="visible"/>
                                      </p:to>
                                    </p:set>
                                    <p:animEffect transition="in" filter="wipe(left)">
                                      <p:cBhvr>
                                        <p:cTn id="107" dur="500"/>
                                        <p:tgtEl>
                                          <p:spTgt spid="68"/>
                                        </p:tgtEl>
                                      </p:cBhvr>
                                    </p:animEffect>
                                  </p:childTnLst>
                                </p:cTn>
                              </p:par>
                            </p:childTnLst>
                          </p:cTn>
                        </p:par>
                        <p:par>
                          <p:cTn id="108" fill="hold">
                            <p:stCondLst>
                              <p:cond delay="8000"/>
                            </p:stCondLst>
                            <p:childTnLst>
                              <p:par>
                                <p:cTn id="109" presetID="22" presetClass="entr" presetSubtype="8" fill="hold" nodeType="afterEffect">
                                  <p:stCondLst>
                                    <p:cond delay="0"/>
                                  </p:stCondLst>
                                  <p:childTnLst>
                                    <p:set>
                                      <p:cBhvr>
                                        <p:cTn id="110" dur="1" fill="hold">
                                          <p:stCondLst>
                                            <p:cond delay="0"/>
                                          </p:stCondLst>
                                        </p:cTn>
                                        <p:tgtEl>
                                          <p:spTgt spid="28"/>
                                        </p:tgtEl>
                                        <p:attrNameLst>
                                          <p:attrName>style.visibility</p:attrName>
                                        </p:attrNameLst>
                                      </p:cBhvr>
                                      <p:to>
                                        <p:strVal val="visible"/>
                                      </p:to>
                                    </p:set>
                                    <p:animEffect transition="in" filter="wipe(left)">
                                      <p:cBhvr>
                                        <p:cTn id="111" dur="500"/>
                                        <p:tgtEl>
                                          <p:spTgt spid="28"/>
                                        </p:tgtEl>
                                      </p:cBhvr>
                                    </p:animEffect>
                                  </p:childTnLst>
                                </p:cTn>
                              </p:par>
                            </p:childTnLst>
                          </p:cTn>
                        </p:par>
                        <p:par>
                          <p:cTn id="112" fill="hold">
                            <p:stCondLst>
                              <p:cond delay="8500"/>
                            </p:stCondLst>
                            <p:childTnLst>
                              <p:par>
                                <p:cTn id="113" presetID="53" presetClass="entr" presetSubtype="16"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 calcmode="lin" valueType="num">
                                      <p:cBhvr>
                                        <p:cTn id="115" dur="500" fill="hold"/>
                                        <p:tgtEl>
                                          <p:spTgt spid="29"/>
                                        </p:tgtEl>
                                        <p:attrNameLst>
                                          <p:attrName>ppt_w</p:attrName>
                                        </p:attrNameLst>
                                      </p:cBhvr>
                                      <p:tavLst>
                                        <p:tav tm="0">
                                          <p:val>
                                            <p:fltVal val="0"/>
                                          </p:val>
                                        </p:tav>
                                        <p:tav tm="100000">
                                          <p:val>
                                            <p:strVal val="#ppt_w"/>
                                          </p:val>
                                        </p:tav>
                                      </p:tavLst>
                                    </p:anim>
                                    <p:anim calcmode="lin" valueType="num">
                                      <p:cBhvr>
                                        <p:cTn id="116" dur="500" fill="hold"/>
                                        <p:tgtEl>
                                          <p:spTgt spid="29"/>
                                        </p:tgtEl>
                                        <p:attrNameLst>
                                          <p:attrName>ppt_h</p:attrName>
                                        </p:attrNameLst>
                                      </p:cBhvr>
                                      <p:tavLst>
                                        <p:tav tm="0">
                                          <p:val>
                                            <p:fltVal val="0"/>
                                          </p:val>
                                        </p:tav>
                                        <p:tav tm="100000">
                                          <p:val>
                                            <p:strVal val="#ppt_h"/>
                                          </p:val>
                                        </p:tav>
                                      </p:tavLst>
                                    </p:anim>
                                    <p:animEffect transition="in" filter="fade">
                                      <p:cBhvr>
                                        <p:cTn id="117" dur="500"/>
                                        <p:tgtEl>
                                          <p:spTgt spid="29"/>
                                        </p:tgtEl>
                                      </p:cBhvr>
                                    </p:animEffect>
                                  </p:childTnLst>
                                </p:cTn>
                              </p:par>
                            </p:childTnLst>
                          </p:cTn>
                        </p:par>
                        <p:par>
                          <p:cTn id="118" fill="hold">
                            <p:stCondLst>
                              <p:cond delay="9000"/>
                            </p:stCondLst>
                            <p:childTnLst>
                              <p:par>
                                <p:cTn id="119" presetID="53" presetClass="entr" presetSubtype="16" fill="hold" grpId="0" nodeType="afterEffect">
                                  <p:stCondLst>
                                    <p:cond delay="0"/>
                                  </p:stCondLst>
                                  <p:childTnLst>
                                    <p:set>
                                      <p:cBhvr>
                                        <p:cTn id="120" dur="1" fill="hold">
                                          <p:stCondLst>
                                            <p:cond delay="0"/>
                                          </p:stCondLst>
                                        </p:cTn>
                                        <p:tgtEl>
                                          <p:spTgt spid="30"/>
                                        </p:tgtEl>
                                        <p:attrNameLst>
                                          <p:attrName>style.visibility</p:attrName>
                                        </p:attrNameLst>
                                      </p:cBhvr>
                                      <p:to>
                                        <p:strVal val="visible"/>
                                      </p:to>
                                    </p:set>
                                    <p:anim calcmode="lin" valueType="num">
                                      <p:cBhvr>
                                        <p:cTn id="121" dur="500" fill="hold"/>
                                        <p:tgtEl>
                                          <p:spTgt spid="30"/>
                                        </p:tgtEl>
                                        <p:attrNameLst>
                                          <p:attrName>ppt_w</p:attrName>
                                        </p:attrNameLst>
                                      </p:cBhvr>
                                      <p:tavLst>
                                        <p:tav tm="0">
                                          <p:val>
                                            <p:fltVal val="0"/>
                                          </p:val>
                                        </p:tav>
                                        <p:tav tm="100000">
                                          <p:val>
                                            <p:strVal val="#ppt_w"/>
                                          </p:val>
                                        </p:tav>
                                      </p:tavLst>
                                    </p:anim>
                                    <p:anim calcmode="lin" valueType="num">
                                      <p:cBhvr>
                                        <p:cTn id="122" dur="500" fill="hold"/>
                                        <p:tgtEl>
                                          <p:spTgt spid="30"/>
                                        </p:tgtEl>
                                        <p:attrNameLst>
                                          <p:attrName>ppt_h</p:attrName>
                                        </p:attrNameLst>
                                      </p:cBhvr>
                                      <p:tavLst>
                                        <p:tav tm="0">
                                          <p:val>
                                            <p:fltVal val="0"/>
                                          </p:val>
                                        </p:tav>
                                        <p:tav tm="100000">
                                          <p:val>
                                            <p:strVal val="#ppt_h"/>
                                          </p:val>
                                        </p:tav>
                                      </p:tavLst>
                                    </p:anim>
                                    <p:animEffect transition="in" filter="fade">
                                      <p:cBhvr>
                                        <p:cTn id="123" dur="500"/>
                                        <p:tgtEl>
                                          <p:spTgt spid="30"/>
                                        </p:tgtEl>
                                      </p:cBhvr>
                                    </p:animEffect>
                                  </p:childTnLst>
                                </p:cTn>
                              </p:par>
                            </p:childTnLst>
                          </p:cTn>
                        </p:par>
                        <p:par>
                          <p:cTn id="124" fill="hold">
                            <p:stCondLst>
                              <p:cond delay="9500"/>
                            </p:stCondLst>
                            <p:childTnLst>
                              <p:par>
                                <p:cTn id="125" presetID="53" presetClass="entr" presetSubtype="16" fill="hold" grpId="0" nodeType="afterEffect">
                                  <p:stCondLst>
                                    <p:cond delay="0"/>
                                  </p:stCondLst>
                                  <p:childTnLst>
                                    <p:set>
                                      <p:cBhvr>
                                        <p:cTn id="126" dur="1" fill="hold">
                                          <p:stCondLst>
                                            <p:cond delay="0"/>
                                          </p:stCondLst>
                                        </p:cTn>
                                        <p:tgtEl>
                                          <p:spTgt spid="31"/>
                                        </p:tgtEl>
                                        <p:attrNameLst>
                                          <p:attrName>style.visibility</p:attrName>
                                        </p:attrNameLst>
                                      </p:cBhvr>
                                      <p:to>
                                        <p:strVal val="visible"/>
                                      </p:to>
                                    </p:set>
                                    <p:anim calcmode="lin" valueType="num">
                                      <p:cBhvr>
                                        <p:cTn id="127" dur="500" fill="hold"/>
                                        <p:tgtEl>
                                          <p:spTgt spid="31"/>
                                        </p:tgtEl>
                                        <p:attrNameLst>
                                          <p:attrName>ppt_w</p:attrName>
                                        </p:attrNameLst>
                                      </p:cBhvr>
                                      <p:tavLst>
                                        <p:tav tm="0">
                                          <p:val>
                                            <p:fltVal val="0"/>
                                          </p:val>
                                        </p:tav>
                                        <p:tav tm="100000">
                                          <p:val>
                                            <p:strVal val="#ppt_w"/>
                                          </p:val>
                                        </p:tav>
                                      </p:tavLst>
                                    </p:anim>
                                    <p:anim calcmode="lin" valueType="num">
                                      <p:cBhvr>
                                        <p:cTn id="128" dur="500" fill="hold"/>
                                        <p:tgtEl>
                                          <p:spTgt spid="31"/>
                                        </p:tgtEl>
                                        <p:attrNameLst>
                                          <p:attrName>ppt_h</p:attrName>
                                        </p:attrNameLst>
                                      </p:cBhvr>
                                      <p:tavLst>
                                        <p:tav tm="0">
                                          <p:val>
                                            <p:fltVal val="0"/>
                                          </p:val>
                                        </p:tav>
                                        <p:tav tm="100000">
                                          <p:val>
                                            <p:strVal val="#ppt_h"/>
                                          </p:val>
                                        </p:tav>
                                      </p:tavLst>
                                    </p:anim>
                                    <p:animEffect transition="in" filter="fade">
                                      <p:cBhvr>
                                        <p:cTn id="129" dur="500"/>
                                        <p:tgtEl>
                                          <p:spTgt spid="31"/>
                                        </p:tgtEl>
                                      </p:cBhvr>
                                    </p:animEffect>
                                  </p:childTnLst>
                                </p:cTn>
                              </p:par>
                            </p:childTnLst>
                          </p:cTn>
                        </p:par>
                        <p:par>
                          <p:cTn id="130" fill="hold">
                            <p:stCondLst>
                              <p:cond delay="10000"/>
                            </p:stCondLst>
                            <p:childTnLst>
                              <p:par>
                                <p:cTn id="131" presetID="22" presetClass="entr" presetSubtype="1" fill="hold" nodeType="afterEffect">
                                  <p:stCondLst>
                                    <p:cond delay="0"/>
                                  </p:stCondLst>
                                  <p:childTnLst>
                                    <p:set>
                                      <p:cBhvr>
                                        <p:cTn id="132" dur="1" fill="hold">
                                          <p:stCondLst>
                                            <p:cond delay="0"/>
                                          </p:stCondLst>
                                        </p:cTn>
                                        <p:tgtEl>
                                          <p:spTgt spid="32"/>
                                        </p:tgtEl>
                                        <p:attrNameLst>
                                          <p:attrName>style.visibility</p:attrName>
                                        </p:attrNameLst>
                                      </p:cBhvr>
                                      <p:to>
                                        <p:strVal val="visible"/>
                                      </p:to>
                                    </p:set>
                                    <p:animEffect transition="in" filter="wipe(up)">
                                      <p:cBhvr>
                                        <p:cTn id="133" dur="500"/>
                                        <p:tgtEl>
                                          <p:spTgt spid="32"/>
                                        </p:tgtEl>
                                      </p:cBhvr>
                                    </p:animEffect>
                                  </p:childTnLst>
                                </p:cTn>
                              </p:par>
                            </p:childTnLst>
                          </p:cTn>
                        </p:par>
                        <p:par>
                          <p:cTn id="134" fill="hold">
                            <p:stCondLst>
                              <p:cond delay="10500"/>
                            </p:stCondLst>
                            <p:childTnLst>
                              <p:par>
                                <p:cTn id="135" presetID="53" presetClass="entr" presetSubtype="16" fill="hold" grpId="0" nodeType="after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cTn>
                              </p:par>
                            </p:childTnLst>
                          </p:cTn>
                        </p:par>
                        <p:par>
                          <p:cTn id="140" fill="hold">
                            <p:stCondLst>
                              <p:cond delay="11000"/>
                            </p:stCondLst>
                            <p:childTnLst>
                              <p:par>
                                <p:cTn id="141" presetID="53" presetClass="entr" presetSubtype="16"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p:cTn id="143" dur="500" fill="hold"/>
                                        <p:tgtEl>
                                          <p:spTgt spid="27"/>
                                        </p:tgtEl>
                                        <p:attrNameLst>
                                          <p:attrName>ppt_w</p:attrName>
                                        </p:attrNameLst>
                                      </p:cBhvr>
                                      <p:tavLst>
                                        <p:tav tm="0">
                                          <p:val>
                                            <p:fltVal val="0"/>
                                          </p:val>
                                        </p:tav>
                                        <p:tav tm="100000">
                                          <p:val>
                                            <p:strVal val="#ppt_w"/>
                                          </p:val>
                                        </p:tav>
                                      </p:tavLst>
                                    </p:anim>
                                    <p:anim calcmode="lin" valueType="num">
                                      <p:cBhvr>
                                        <p:cTn id="144" dur="500" fill="hold"/>
                                        <p:tgtEl>
                                          <p:spTgt spid="27"/>
                                        </p:tgtEl>
                                        <p:attrNameLst>
                                          <p:attrName>ppt_h</p:attrName>
                                        </p:attrNameLst>
                                      </p:cBhvr>
                                      <p:tavLst>
                                        <p:tav tm="0">
                                          <p:val>
                                            <p:fltVal val="0"/>
                                          </p:val>
                                        </p:tav>
                                        <p:tav tm="100000">
                                          <p:val>
                                            <p:strVal val="#ppt_h"/>
                                          </p:val>
                                        </p:tav>
                                      </p:tavLst>
                                    </p:anim>
                                    <p:animEffect transition="in" filter="fade">
                                      <p:cBhvr>
                                        <p:cTn id="145" dur="500"/>
                                        <p:tgtEl>
                                          <p:spTgt spid="27"/>
                                        </p:tgtEl>
                                      </p:cBhvr>
                                    </p:animEffect>
                                  </p:childTnLst>
                                </p:cTn>
                              </p:par>
                              <p:par>
                                <p:cTn id="146" presetID="47" presetClass="entr" presetSubtype="0" fill="hold" grpId="0" nodeType="withEffect">
                                  <p:stCondLst>
                                    <p:cond delay="0"/>
                                  </p:stCondLst>
                                  <p:childTnLst>
                                    <p:set>
                                      <p:cBhvr>
                                        <p:cTn id="147" dur="1" fill="hold">
                                          <p:stCondLst>
                                            <p:cond delay="0"/>
                                          </p:stCondLst>
                                        </p:cTn>
                                        <p:tgtEl>
                                          <p:spTgt spid="34"/>
                                        </p:tgtEl>
                                        <p:attrNameLst>
                                          <p:attrName>style.visibility</p:attrName>
                                        </p:attrNameLst>
                                      </p:cBhvr>
                                      <p:to>
                                        <p:strVal val="visible"/>
                                      </p:to>
                                    </p:set>
                                    <p:animEffect transition="in" filter="fade">
                                      <p:cBhvr>
                                        <p:cTn id="148" dur="500"/>
                                        <p:tgtEl>
                                          <p:spTgt spid="34"/>
                                        </p:tgtEl>
                                      </p:cBhvr>
                                    </p:animEffect>
                                    <p:anim calcmode="lin" valueType="num">
                                      <p:cBhvr>
                                        <p:cTn id="149" dur="500" fill="hold"/>
                                        <p:tgtEl>
                                          <p:spTgt spid="34"/>
                                        </p:tgtEl>
                                        <p:attrNameLst>
                                          <p:attrName>ppt_x</p:attrName>
                                        </p:attrNameLst>
                                      </p:cBhvr>
                                      <p:tavLst>
                                        <p:tav tm="0">
                                          <p:val>
                                            <p:strVal val="#ppt_x"/>
                                          </p:val>
                                        </p:tav>
                                        <p:tav tm="100000">
                                          <p:val>
                                            <p:strVal val="#ppt_x"/>
                                          </p:val>
                                        </p:tav>
                                      </p:tavLst>
                                    </p:anim>
                                    <p:anim calcmode="lin" valueType="num">
                                      <p:cBhvr>
                                        <p:cTn id="150" dur="500" fill="hold"/>
                                        <p:tgtEl>
                                          <p:spTgt spid="34"/>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35"/>
                                        </p:tgtEl>
                                        <p:attrNameLst>
                                          <p:attrName>style.visibility</p:attrName>
                                        </p:attrNameLst>
                                      </p:cBhvr>
                                      <p:to>
                                        <p:strVal val="visible"/>
                                      </p:to>
                                    </p:set>
                                    <p:animEffect transition="in" filter="fade">
                                      <p:cBhvr>
                                        <p:cTn id="153" dur="500"/>
                                        <p:tgtEl>
                                          <p:spTgt spid="35"/>
                                        </p:tgtEl>
                                      </p:cBhvr>
                                    </p:animEffect>
                                    <p:anim calcmode="lin" valueType="num">
                                      <p:cBhvr>
                                        <p:cTn id="154" dur="500" fill="hold"/>
                                        <p:tgtEl>
                                          <p:spTgt spid="35"/>
                                        </p:tgtEl>
                                        <p:attrNameLst>
                                          <p:attrName>ppt_x</p:attrName>
                                        </p:attrNameLst>
                                      </p:cBhvr>
                                      <p:tavLst>
                                        <p:tav tm="0">
                                          <p:val>
                                            <p:strVal val="#ppt_x"/>
                                          </p:val>
                                        </p:tav>
                                        <p:tav tm="100000">
                                          <p:val>
                                            <p:strVal val="#ppt_x"/>
                                          </p:val>
                                        </p:tav>
                                      </p:tavLst>
                                    </p:anim>
                                    <p:anim calcmode="lin" valueType="num">
                                      <p:cBhvr>
                                        <p:cTn id="155" dur="500" fill="hold"/>
                                        <p:tgtEl>
                                          <p:spTgt spid="35"/>
                                        </p:tgtEl>
                                        <p:attrNameLst>
                                          <p:attrName>ppt_y</p:attrName>
                                        </p:attrNameLst>
                                      </p:cBhvr>
                                      <p:tavLst>
                                        <p:tav tm="0">
                                          <p:val>
                                            <p:strVal val="#ppt_y+.1"/>
                                          </p:val>
                                        </p:tav>
                                        <p:tav tm="100000">
                                          <p:val>
                                            <p:strVal val="#ppt_y"/>
                                          </p:val>
                                        </p:tav>
                                      </p:tavLst>
                                    </p:anim>
                                  </p:childTnLst>
                                </p:cTn>
                              </p:par>
                            </p:childTnLst>
                          </p:cTn>
                        </p:par>
                        <p:par>
                          <p:cTn id="156" fill="hold">
                            <p:stCondLst>
                              <p:cond delay="11500"/>
                            </p:stCondLst>
                            <p:childTnLst>
                              <p:par>
                                <p:cTn id="157" presetID="22" presetClass="entr" presetSubtype="8" fill="hold" nodeType="afterEffect">
                                  <p:stCondLst>
                                    <p:cond delay="0"/>
                                  </p:stCondLst>
                                  <p:childTnLst>
                                    <p:set>
                                      <p:cBhvr>
                                        <p:cTn id="158" dur="1" fill="hold">
                                          <p:stCondLst>
                                            <p:cond delay="0"/>
                                          </p:stCondLst>
                                        </p:cTn>
                                        <p:tgtEl>
                                          <p:spTgt spid="66"/>
                                        </p:tgtEl>
                                        <p:attrNameLst>
                                          <p:attrName>style.visibility</p:attrName>
                                        </p:attrNameLst>
                                      </p:cBhvr>
                                      <p:to>
                                        <p:strVal val="visible"/>
                                      </p:to>
                                    </p:set>
                                    <p:animEffect transition="in" filter="wipe(left)">
                                      <p:cBhvr>
                                        <p:cTn id="159" dur="500"/>
                                        <p:tgtEl>
                                          <p:spTgt spid="66"/>
                                        </p:tgtEl>
                                      </p:cBhvr>
                                    </p:animEffect>
                                  </p:childTnLst>
                                </p:cTn>
                              </p:par>
                            </p:childTnLst>
                          </p:cTn>
                        </p:par>
                        <p:par>
                          <p:cTn id="160" fill="hold">
                            <p:stCondLst>
                              <p:cond delay="12000"/>
                            </p:stCondLst>
                            <p:childTnLst>
                              <p:par>
                                <p:cTn id="161" presetID="22" presetClass="entr" presetSubtype="8" fill="hold" nodeType="afterEffect">
                                  <p:stCondLst>
                                    <p:cond delay="0"/>
                                  </p:stCondLst>
                                  <p:childTnLst>
                                    <p:set>
                                      <p:cBhvr>
                                        <p:cTn id="162" dur="1" fill="hold">
                                          <p:stCondLst>
                                            <p:cond delay="0"/>
                                          </p:stCondLst>
                                        </p:cTn>
                                        <p:tgtEl>
                                          <p:spTgt spid="44"/>
                                        </p:tgtEl>
                                        <p:attrNameLst>
                                          <p:attrName>style.visibility</p:attrName>
                                        </p:attrNameLst>
                                      </p:cBhvr>
                                      <p:to>
                                        <p:strVal val="visible"/>
                                      </p:to>
                                    </p:set>
                                    <p:animEffect transition="in" filter="wipe(left)">
                                      <p:cBhvr>
                                        <p:cTn id="163" dur="500"/>
                                        <p:tgtEl>
                                          <p:spTgt spid="44"/>
                                        </p:tgtEl>
                                      </p:cBhvr>
                                    </p:animEffect>
                                  </p:childTnLst>
                                </p:cTn>
                              </p:par>
                            </p:childTnLst>
                          </p:cTn>
                        </p:par>
                        <p:par>
                          <p:cTn id="164" fill="hold">
                            <p:stCondLst>
                              <p:cond delay="12500"/>
                            </p:stCondLst>
                            <p:childTnLst>
                              <p:par>
                                <p:cTn id="165" presetID="53" presetClass="entr" presetSubtype="16" fill="hold" grpId="0" nodeType="afterEffect">
                                  <p:stCondLst>
                                    <p:cond delay="0"/>
                                  </p:stCondLst>
                                  <p:childTnLst>
                                    <p:set>
                                      <p:cBhvr>
                                        <p:cTn id="166" dur="1" fill="hold">
                                          <p:stCondLst>
                                            <p:cond delay="0"/>
                                          </p:stCondLst>
                                        </p:cTn>
                                        <p:tgtEl>
                                          <p:spTgt spid="46"/>
                                        </p:tgtEl>
                                        <p:attrNameLst>
                                          <p:attrName>style.visibility</p:attrName>
                                        </p:attrNameLst>
                                      </p:cBhvr>
                                      <p:to>
                                        <p:strVal val="visible"/>
                                      </p:to>
                                    </p:set>
                                    <p:anim calcmode="lin" valueType="num">
                                      <p:cBhvr>
                                        <p:cTn id="167" dur="500" fill="hold"/>
                                        <p:tgtEl>
                                          <p:spTgt spid="46"/>
                                        </p:tgtEl>
                                        <p:attrNameLst>
                                          <p:attrName>ppt_w</p:attrName>
                                        </p:attrNameLst>
                                      </p:cBhvr>
                                      <p:tavLst>
                                        <p:tav tm="0">
                                          <p:val>
                                            <p:fltVal val="0"/>
                                          </p:val>
                                        </p:tav>
                                        <p:tav tm="100000">
                                          <p:val>
                                            <p:strVal val="#ppt_w"/>
                                          </p:val>
                                        </p:tav>
                                      </p:tavLst>
                                    </p:anim>
                                    <p:anim calcmode="lin" valueType="num">
                                      <p:cBhvr>
                                        <p:cTn id="168" dur="500" fill="hold"/>
                                        <p:tgtEl>
                                          <p:spTgt spid="46"/>
                                        </p:tgtEl>
                                        <p:attrNameLst>
                                          <p:attrName>ppt_h</p:attrName>
                                        </p:attrNameLst>
                                      </p:cBhvr>
                                      <p:tavLst>
                                        <p:tav tm="0">
                                          <p:val>
                                            <p:fltVal val="0"/>
                                          </p:val>
                                        </p:tav>
                                        <p:tav tm="100000">
                                          <p:val>
                                            <p:strVal val="#ppt_h"/>
                                          </p:val>
                                        </p:tav>
                                      </p:tavLst>
                                    </p:anim>
                                    <p:animEffect transition="in" filter="fade">
                                      <p:cBhvr>
                                        <p:cTn id="169" dur="500"/>
                                        <p:tgtEl>
                                          <p:spTgt spid="46"/>
                                        </p:tgtEl>
                                      </p:cBhvr>
                                    </p:animEffect>
                                  </p:childTnLst>
                                </p:cTn>
                              </p:par>
                            </p:childTnLst>
                          </p:cTn>
                        </p:par>
                        <p:par>
                          <p:cTn id="170" fill="hold">
                            <p:stCondLst>
                              <p:cond delay="13000"/>
                            </p:stCondLst>
                            <p:childTnLst>
                              <p:par>
                                <p:cTn id="171" presetID="53" presetClass="entr" presetSubtype="16" fill="hold" grpId="0" nodeType="afterEffect">
                                  <p:stCondLst>
                                    <p:cond delay="0"/>
                                  </p:stCondLst>
                                  <p:childTnLst>
                                    <p:set>
                                      <p:cBhvr>
                                        <p:cTn id="172" dur="1" fill="hold">
                                          <p:stCondLst>
                                            <p:cond delay="0"/>
                                          </p:stCondLst>
                                        </p:cTn>
                                        <p:tgtEl>
                                          <p:spTgt spid="47"/>
                                        </p:tgtEl>
                                        <p:attrNameLst>
                                          <p:attrName>style.visibility</p:attrName>
                                        </p:attrNameLst>
                                      </p:cBhvr>
                                      <p:to>
                                        <p:strVal val="visible"/>
                                      </p:to>
                                    </p:set>
                                    <p:anim calcmode="lin" valueType="num">
                                      <p:cBhvr>
                                        <p:cTn id="173" dur="500" fill="hold"/>
                                        <p:tgtEl>
                                          <p:spTgt spid="47"/>
                                        </p:tgtEl>
                                        <p:attrNameLst>
                                          <p:attrName>ppt_w</p:attrName>
                                        </p:attrNameLst>
                                      </p:cBhvr>
                                      <p:tavLst>
                                        <p:tav tm="0">
                                          <p:val>
                                            <p:fltVal val="0"/>
                                          </p:val>
                                        </p:tav>
                                        <p:tav tm="100000">
                                          <p:val>
                                            <p:strVal val="#ppt_w"/>
                                          </p:val>
                                        </p:tav>
                                      </p:tavLst>
                                    </p:anim>
                                    <p:anim calcmode="lin" valueType="num">
                                      <p:cBhvr>
                                        <p:cTn id="174" dur="500" fill="hold"/>
                                        <p:tgtEl>
                                          <p:spTgt spid="47"/>
                                        </p:tgtEl>
                                        <p:attrNameLst>
                                          <p:attrName>ppt_h</p:attrName>
                                        </p:attrNameLst>
                                      </p:cBhvr>
                                      <p:tavLst>
                                        <p:tav tm="0">
                                          <p:val>
                                            <p:fltVal val="0"/>
                                          </p:val>
                                        </p:tav>
                                        <p:tav tm="100000">
                                          <p:val>
                                            <p:strVal val="#ppt_h"/>
                                          </p:val>
                                        </p:tav>
                                      </p:tavLst>
                                    </p:anim>
                                    <p:animEffect transition="in" filter="fade">
                                      <p:cBhvr>
                                        <p:cTn id="175" dur="500"/>
                                        <p:tgtEl>
                                          <p:spTgt spid="47"/>
                                        </p:tgtEl>
                                      </p:cBhvr>
                                    </p:animEffect>
                                  </p:childTnLst>
                                </p:cTn>
                              </p:par>
                            </p:childTnLst>
                          </p:cTn>
                        </p:par>
                        <p:par>
                          <p:cTn id="176" fill="hold">
                            <p:stCondLst>
                              <p:cond delay="13500"/>
                            </p:stCondLst>
                            <p:childTnLst>
                              <p:par>
                                <p:cTn id="177" presetID="53" presetClass="entr" presetSubtype="16" fill="hold" grpId="0" nodeType="afterEffect">
                                  <p:stCondLst>
                                    <p:cond delay="0"/>
                                  </p:stCondLst>
                                  <p:childTnLst>
                                    <p:set>
                                      <p:cBhvr>
                                        <p:cTn id="178" dur="1" fill="hold">
                                          <p:stCondLst>
                                            <p:cond delay="0"/>
                                          </p:stCondLst>
                                        </p:cTn>
                                        <p:tgtEl>
                                          <p:spTgt spid="48"/>
                                        </p:tgtEl>
                                        <p:attrNameLst>
                                          <p:attrName>style.visibility</p:attrName>
                                        </p:attrNameLst>
                                      </p:cBhvr>
                                      <p:to>
                                        <p:strVal val="visible"/>
                                      </p:to>
                                    </p:set>
                                    <p:anim calcmode="lin" valueType="num">
                                      <p:cBhvr>
                                        <p:cTn id="179" dur="500" fill="hold"/>
                                        <p:tgtEl>
                                          <p:spTgt spid="48"/>
                                        </p:tgtEl>
                                        <p:attrNameLst>
                                          <p:attrName>ppt_w</p:attrName>
                                        </p:attrNameLst>
                                      </p:cBhvr>
                                      <p:tavLst>
                                        <p:tav tm="0">
                                          <p:val>
                                            <p:fltVal val="0"/>
                                          </p:val>
                                        </p:tav>
                                        <p:tav tm="100000">
                                          <p:val>
                                            <p:strVal val="#ppt_w"/>
                                          </p:val>
                                        </p:tav>
                                      </p:tavLst>
                                    </p:anim>
                                    <p:anim calcmode="lin" valueType="num">
                                      <p:cBhvr>
                                        <p:cTn id="180" dur="500" fill="hold"/>
                                        <p:tgtEl>
                                          <p:spTgt spid="48"/>
                                        </p:tgtEl>
                                        <p:attrNameLst>
                                          <p:attrName>ppt_h</p:attrName>
                                        </p:attrNameLst>
                                      </p:cBhvr>
                                      <p:tavLst>
                                        <p:tav tm="0">
                                          <p:val>
                                            <p:fltVal val="0"/>
                                          </p:val>
                                        </p:tav>
                                        <p:tav tm="100000">
                                          <p:val>
                                            <p:strVal val="#ppt_h"/>
                                          </p:val>
                                        </p:tav>
                                      </p:tavLst>
                                    </p:anim>
                                    <p:animEffect transition="in" filter="fade">
                                      <p:cBhvr>
                                        <p:cTn id="181" dur="500"/>
                                        <p:tgtEl>
                                          <p:spTgt spid="48"/>
                                        </p:tgtEl>
                                      </p:cBhvr>
                                    </p:animEffect>
                                  </p:childTnLst>
                                </p:cTn>
                              </p:par>
                            </p:childTnLst>
                          </p:cTn>
                        </p:par>
                        <p:par>
                          <p:cTn id="182" fill="hold">
                            <p:stCondLst>
                              <p:cond delay="14000"/>
                            </p:stCondLst>
                            <p:childTnLst>
                              <p:par>
                                <p:cTn id="183" presetID="22" presetClass="entr" presetSubtype="4" fill="hold" nodeType="afterEffect">
                                  <p:stCondLst>
                                    <p:cond delay="0"/>
                                  </p:stCondLst>
                                  <p:childTnLst>
                                    <p:set>
                                      <p:cBhvr>
                                        <p:cTn id="184" dur="1" fill="hold">
                                          <p:stCondLst>
                                            <p:cond delay="0"/>
                                          </p:stCondLst>
                                        </p:cTn>
                                        <p:tgtEl>
                                          <p:spTgt spid="49"/>
                                        </p:tgtEl>
                                        <p:attrNameLst>
                                          <p:attrName>style.visibility</p:attrName>
                                        </p:attrNameLst>
                                      </p:cBhvr>
                                      <p:to>
                                        <p:strVal val="visible"/>
                                      </p:to>
                                    </p:set>
                                    <p:animEffect transition="in" filter="wipe(down)">
                                      <p:cBhvr>
                                        <p:cTn id="185" dur="500"/>
                                        <p:tgtEl>
                                          <p:spTgt spid="49"/>
                                        </p:tgtEl>
                                      </p:cBhvr>
                                    </p:animEffect>
                                  </p:childTnLst>
                                </p:cTn>
                              </p:par>
                            </p:childTnLst>
                          </p:cTn>
                        </p:par>
                        <p:par>
                          <p:cTn id="186" fill="hold">
                            <p:stCondLst>
                              <p:cond delay="14500"/>
                            </p:stCondLst>
                            <p:childTnLst>
                              <p:par>
                                <p:cTn id="187" presetID="53" presetClass="entr" presetSubtype="16" fill="hold" grpId="0" nodeType="afterEffect">
                                  <p:stCondLst>
                                    <p:cond delay="0"/>
                                  </p:stCondLst>
                                  <p:childTnLst>
                                    <p:set>
                                      <p:cBhvr>
                                        <p:cTn id="188" dur="1" fill="hold">
                                          <p:stCondLst>
                                            <p:cond delay="0"/>
                                          </p:stCondLst>
                                        </p:cTn>
                                        <p:tgtEl>
                                          <p:spTgt spid="50"/>
                                        </p:tgtEl>
                                        <p:attrNameLst>
                                          <p:attrName>style.visibility</p:attrName>
                                        </p:attrNameLst>
                                      </p:cBhvr>
                                      <p:to>
                                        <p:strVal val="visible"/>
                                      </p:to>
                                    </p:set>
                                    <p:anim calcmode="lin" valueType="num">
                                      <p:cBhvr>
                                        <p:cTn id="189" dur="500" fill="hold"/>
                                        <p:tgtEl>
                                          <p:spTgt spid="50"/>
                                        </p:tgtEl>
                                        <p:attrNameLst>
                                          <p:attrName>ppt_w</p:attrName>
                                        </p:attrNameLst>
                                      </p:cBhvr>
                                      <p:tavLst>
                                        <p:tav tm="0">
                                          <p:val>
                                            <p:fltVal val="0"/>
                                          </p:val>
                                        </p:tav>
                                        <p:tav tm="100000">
                                          <p:val>
                                            <p:strVal val="#ppt_w"/>
                                          </p:val>
                                        </p:tav>
                                      </p:tavLst>
                                    </p:anim>
                                    <p:anim calcmode="lin" valueType="num">
                                      <p:cBhvr>
                                        <p:cTn id="190" dur="500" fill="hold"/>
                                        <p:tgtEl>
                                          <p:spTgt spid="50"/>
                                        </p:tgtEl>
                                        <p:attrNameLst>
                                          <p:attrName>ppt_h</p:attrName>
                                        </p:attrNameLst>
                                      </p:cBhvr>
                                      <p:tavLst>
                                        <p:tav tm="0">
                                          <p:val>
                                            <p:fltVal val="0"/>
                                          </p:val>
                                        </p:tav>
                                        <p:tav tm="100000">
                                          <p:val>
                                            <p:strVal val="#ppt_h"/>
                                          </p:val>
                                        </p:tav>
                                      </p:tavLst>
                                    </p:anim>
                                    <p:animEffect transition="in" filter="fade">
                                      <p:cBhvr>
                                        <p:cTn id="191" dur="500"/>
                                        <p:tgtEl>
                                          <p:spTgt spid="50"/>
                                        </p:tgtEl>
                                      </p:cBhvr>
                                    </p:animEffect>
                                  </p:childTnLst>
                                </p:cTn>
                              </p:par>
                            </p:childTnLst>
                          </p:cTn>
                        </p:par>
                        <p:par>
                          <p:cTn id="192" fill="hold">
                            <p:stCondLst>
                              <p:cond delay="15000"/>
                            </p:stCondLst>
                            <p:childTnLst>
                              <p:par>
                                <p:cTn id="193" presetID="53" presetClass="entr" presetSubtype="16" fill="hold" grpId="0" nodeType="afterEffect">
                                  <p:stCondLst>
                                    <p:cond delay="0"/>
                                  </p:stCondLst>
                                  <p:childTnLst>
                                    <p:set>
                                      <p:cBhvr>
                                        <p:cTn id="194" dur="1" fill="hold">
                                          <p:stCondLst>
                                            <p:cond delay="0"/>
                                          </p:stCondLst>
                                        </p:cTn>
                                        <p:tgtEl>
                                          <p:spTgt spid="45"/>
                                        </p:tgtEl>
                                        <p:attrNameLst>
                                          <p:attrName>style.visibility</p:attrName>
                                        </p:attrNameLst>
                                      </p:cBhvr>
                                      <p:to>
                                        <p:strVal val="visible"/>
                                      </p:to>
                                    </p:set>
                                    <p:anim calcmode="lin" valueType="num">
                                      <p:cBhvr>
                                        <p:cTn id="195" dur="500" fill="hold"/>
                                        <p:tgtEl>
                                          <p:spTgt spid="45"/>
                                        </p:tgtEl>
                                        <p:attrNameLst>
                                          <p:attrName>ppt_w</p:attrName>
                                        </p:attrNameLst>
                                      </p:cBhvr>
                                      <p:tavLst>
                                        <p:tav tm="0">
                                          <p:val>
                                            <p:fltVal val="0"/>
                                          </p:val>
                                        </p:tav>
                                        <p:tav tm="100000">
                                          <p:val>
                                            <p:strVal val="#ppt_w"/>
                                          </p:val>
                                        </p:tav>
                                      </p:tavLst>
                                    </p:anim>
                                    <p:anim calcmode="lin" valueType="num">
                                      <p:cBhvr>
                                        <p:cTn id="196" dur="500" fill="hold"/>
                                        <p:tgtEl>
                                          <p:spTgt spid="45"/>
                                        </p:tgtEl>
                                        <p:attrNameLst>
                                          <p:attrName>ppt_h</p:attrName>
                                        </p:attrNameLst>
                                      </p:cBhvr>
                                      <p:tavLst>
                                        <p:tav tm="0">
                                          <p:val>
                                            <p:fltVal val="0"/>
                                          </p:val>
                                        </p:tav>
                                        <p:tav tm="100000">
                                          <p:val>
                                            <p:strVal val="#ppt_h"/>
                                          </p:val>
                                        </p:tav>
                                      </p:tavLst>
                                    </p:anim>
                                    <p:animEffect transition="in" filter="fade">
                                      <p:cBhvr>
                                        <p:cTn id="197" dur="500"/>
                                        <p:tgtEl>
                                          <p:spTgt spid="45"/>
                                        </p:tgtEl>
                                      </p:cBhvr>
                                    </p:animEffect>
                                  </p:childTnLst>
                                </p:cTn>
                              </p:par>
                              <p:par>
                                <p:cTn id="198" presetID="42" presetClass="entr" presetSubtype="0" fill="hold" grpId="0" nodeType="withEffect">
                                  <p:stCondLst>
                                    <p:cond delay="0"/>
                                  </p:stCondLst>
                                  <p:childTnLst>
                                    <p:set>
                                      <p:cBhvr>
                                        <p:cTn id="199" dur="1" fill="hold">
                                          <p:stCondLst>
                                            <p:cond delay="0"/>
                                          </p:stCondLst>
                                        </p:cTn>
                                        <p:tgtEl>
                                          <p:spTgt spid="51"/>
                                        </p:tgtEl>
                                        <p:attrNameLst>
                                          <p:attrName>style.visibility</p:attrName>
                                        </p:attrNameLst>
                                      </p:cBhvr>
                                      <p:to>
                                        <p:strVal val="visible"/>
                                      </p:to>
                                    </p:set>
                                    <p:animEffect transition="in" filter="fade">
                                      <p:cBhvr>
                                        <p:cTn id="200" dur="500"/>
                                        <p:tgtEl>
                                          <p:spTgt spid="51"/>
                                        </p:tgtEl>
                                      </p:cBhvr>
                                    </p:animEffect>
                                    <p:anim calcmode="lin" valueType="num">
                                      <p:cBhvr>
                                        <p:cTn id="201" dur="500" fill="hold"/>
                                        <p:tgtEl>
                                          <p:spTgt spid="51"/>
                                        </p:tgtEl>
                                        <p:attrNameLst>
                                          <p:attrName>ppt_x</p:attrName>
                                        </p:attrNameLst>
                                      </p:cBhvr>
                                      <p:tavLst>
                                        <p:tav tm="0">
                                          <p:val>
                                            <p:strVal val="#ppt_x"/>
                                          </p:val>
                                        </p:tav>
                                        <p:tav tm="100000">
                                          <p:val>
                                            <p:strVal val="#ppt_x"/>
                                          </p:val>
                                        </p:tav>
                                      </p:tavLst>
                                    </p:anim>
                                    <p:anim calcmode="lin" valueType="num">
                                      <p:cBhvr>
                                        <p:cTn id="202" dur="500" fill="hold"/>
                                        <p:tgtEl>
                                          <p:spTgt spid="51"/>
                                        </p:tgtEl>
                                        <p:attrNameLst>
                                          <p:attrName>ppt_y</p:attrName>
                                        </p:attrNameLst>
                                      </p:cBhvr>
                                      <p:tavLst>
                                        <p:tav tm="0">
                                          <p:val>
                                            <p:strVal val="#ppt_y+.1"/>
                                          </p:val>
                                        </p:tav>
                                        <p:tav tm="100000">
                                          <p:val>
                                            <p:strVal val="#ppt_y"/>
                                          </p:val>
                                        </p:tav>
                                      </p:tavLst>
                                    </p:anim>
                                  </p:childTnLst>
                                </p:cTn>
                              </p:par>
                              <p:par>
                                <p:cTn id="203" presetID="47" presetClass="entr" presetSubtype="0" fill="hold" grpId="0" nodeType="withEffect">
                                  <p:stCondLst>
                                    <p:cond delay="0"/>
                                  </p:stCondLst>
                                  <p:childTnLst>
                                    <p:set>
                                      <p:cBhvr>
                                        <p:cTn id="204" dur="1" fill="hold">
                                          <p:stCondLst>
                                            <p:cond delay="0"/>
                                          </p:stCondLst>
                                        </p:cTn>
                                        <p:tgtEl>
                                          <p:spTgt spid="52"/>
                                        </p:tgtEl>
                                        <p:attrNameLst>
                                          <p:attrName>style.visibility</p:attrName>
                                        </p:attrNameLst>
                                      </p:cBhvr>
                                      <p:to>
                                        <p:strVal val="visible"/>
                                      </p:to>
                                    </p:set>
                                    <p:animEffect transition="in" filter="fade">
                                      <p:cBhvr>
                                        <p:cTn id="205" dur="500"/>
                                        <p:tgtEl>
                                          <p:spTgt spid="52"/>
                                        </p:tgtEl>
                                      </p:cBhvr>
                                    </p:animEffect>
                                    <p:anim calcmode="lin" valueType="num">
                                      <p:cBhvr>
                                        <p:cTn id="206" dur="500" fill="hold"/>
                                        <p:tgtEl>
                                          <p:spTgt spid="52"/>
                                        </p:tgtEl>
                                        <p:attrNameLst>
                                          <p:attrName>ppt_x</p:attrName>
                                        </p:attrNameLst>
                                      </p:cBhvr>
                                      <p:tavLst>
                                        <p:tav tm="0">
                                          <p:val>
                                            <p:strVal val="#ppt_x"/>
                                          </p:val>
                                        </p:tav>
                                        <p:tav tm="100000">
                                          <p:val>
                                            <p:strVal val="#ppt_x"/>
                                          </p:val>
                                        </p:tav>
                                      </p:tavLst>
                                    </p:anim>
                                    <p:anim calcmode="lin" valueType="num">
                                      <p:cBhvr>
                                        <p:cTn id="207" dur="500" fill="hold"/>
                                        <p:tgtEl>
                                          <p:spTgt spid="52"/>
                                        </p:tgtEl>
                                        <p:attrNameLst>
                                          <p:attrName>ppt_y</p:attrName>
                                        </p:attrNameLst>
                                      </p:cBhvr>
                                      <p:tavLst>
                                        <p:tav tm="0">
                                          <p:val>
                                            <p:strVal val="#ppt_y-.1"/>
                                          </p:val>
                                        </p:tav>
                                        <p:tav tm="100000">
                                          <p:val>
                                            <p:strVal val="#ppt_y"/>
                                          </p:val>
                                        </p:tav>
                                      </p:tavLst>
                                    </p:anim>
                                  </p:childTnLst>
                                </p:cTn>
                              </p:par>
                            </p:childTnLst>
                          </p:cTn>
                        </p:par>
                        <p:par>
                          <p:cTn id="208" fill="hold">
                            <p:stCondLst>
                              <p:cond delay="15500"/>
                            </p:stCondLst>
                            <p:childTnLst>
                              <p:par>
                                <p:cTn id="209" presetID="22" presetClass="entr" presetSubtype="8" fill="hold" nodeType="afterEffect">
                                  <p:stCondLst>
                                    <p:cond delay="0"/>
                                  </p:stCondLst>
                                  <p:childTnLst>
                                    <p:set>
                                      <p:cBhvr>
                                        <p:cTn id="210" dur="1" fill="hold">
                                          <p:stCondLst>
                                            <p:cond delay="0"/>
                                          </p:stCondLst>
                                        </p:cTn>
                                        <p:tgtEl>
                                          <p:spTgt spid="69"/>
                                        </p:tgtEl>
                                        <p:attrNameLst>
                                          <p:attrName>style.visibility</p:attrName>
                                        </p:attrNameLst>
                                      </p:cBhvr>
                                      <p:to>
                                        <p:strVal val="visible"/>
                                      </p:to>
                                    </p:set>
                                    <p:animEffect transition="in" filter="wipe(left)">
                                      <p:cBhvr>
                                        <p:cTn id="211" dur="500"/>
                                        <p:tgtEl>
                                          <p:spTgt spid="69"/>
                                        </p:tgtEl>
                                      </p:cBhvr>
                                    </p:animEffect>
                                  </p:childTnLst>
                                </p:cTn>
                              </p:par>
                            </p:childTnLst>
                          </p:cTn>
                        </p:par>
                        <p:par>
                          <p:cTn id="212" fill="hold">
                            <p:stCondLst>
                              <p:cond delay="16000"/>
                            </p:stCondLst>
                            <p:childTnLst>
                              <p:par>
                                <p:cTn id="213" presetID="22" presetClass="entr" presetSubtype="8" fill="hold" nodeType="afterEffect">
                                  <p:stCondLst>
                                    <p:cond delay="0"/>
                                  </p:stCondLst>
                                  <p:childTnLst>
                                    <p:set>
                                      <p:cBhvr>
                                        <p:cTn id="214" dur="1" fill="hold">
                                          <p:stCondLst>
                                            <p:cond delay="0"/>
                                          </p:stCondLst>
                                        </p:cTn>
                                        <p:tgtEl>
                                          <p:spTgt spid="54"/>
                                        </p:tgtEl>
                                        <p:attrNameLst>
                                          <p:attrName>style.visibility</p:attrName>
                                        </p:attrNameLst>
                                      </p:cBhvr>
                                      <p:to>
                                        <p:strVal val="visible"/>
                                      </p:to>
                                    </p:set>
                                    <p:animEffect transition="in" filter="wipe(left)">
                                      <p:cBhvr>
                                        <p:cTn id="215" dur="500"/>
                                        <p:tgtEl>
                                          <p:spTgt spid="54"/>
                                        </p:tgtEl>
                                      </p:cBhvr>
                                    </p:animEffect>
                                  </p:childTnLst>
                                </p:cTn>
                              </p:par>
                            </p:childTnLst>
                          </p:cTn>
                        </p:par>
                        <p:par>
                          <p:cTn id="216" fill="hold">
                            <p:stCondLst>
                              <p:cond delay="16500"/>
                            </p:stCondLst>
                            <p:childTnLst>
                              <p:par>
                                <p:cTn id="217" presetID="53" presetClass="entr" presetSubtype="16" fill="hold" grpId="0" nodeType="afterEffect">
                                  <p:stCondLst>
                                    <p:cond delay="0"/>
                                  </p:stCondLst>
                                  <p:childTnLst>
                                    <p:set>
                                      <p:cBhvr>
                                        <p:cTn id="218" dur="1" fill="hold">
                                          <p:stCondLst>
                                            <p:cond delay="0"/>
                                          </p:stCondLst>
                                        </p:cTn>
                                        <p:tgtEl>
                                          <p:spTgt spid="55"/>
                                        </p:tgtEl>
                                        <p:attrNameLst>
                                          <p:attrName>style.visibility</p:attrName>
                                        </p:attrNameLst>
                                      </p:cBhvr>
                                      <p:to>
                                        <p:strVal val="visible"/>
                                      </p:to>
                                    </p:set>
                                    <p:anim calcmode="lin" valueType="num">
                                      <p:cBhvr>
                                        <p:cTn id="219" dur="500" fill="hold"/>
                                        <p:tgtEl>
                                          <p:spTgt spid="55"/>
                                        </p:tgtEl>
                                        <p:attrNameLst>
                                          <p:attrName>ppt_w</p:attrName>
                                        </p:attrNameLst>
                                      </p:cBhvr>
                                      <p:tavLst>
                                        <p:tav tm="0">
                                          <p:val>
                                            <p:fltVal val="0"/>
                                          </p:val>
                                        </p:tav>
                                        <p:tav tm="100000">
                                          <p:val>
                                            <p:strVal val="#ppt_w"/>
                                          </p:val>
                                        </p:tav>
                                      </p:tavLst>
                                    </p:anim>
                                    <p:anim calcmode="lin" valueType="num">
                                      <p:cBhvr>
                                        <p:cTn id="220" dur="500" fill="hold"/>
                                        <p:tgtEl>
                                          <p:spTgt spid="55"/>
                                        </p:tgtEl>
                                        <p:attrNameLst>
                                          <p:attrName>ppt_h</p:attrName>
                                        </p:attrNameLst>
                                      </p:cBhvr>
                                      <p:tavLst>
                                        <p:tav tm="0">
                                          <p:val>
                                            <p:fltVal val="0"/>
                                          </p:val>
                                        </p:tav>
                                        <p:tav tm="100000">
                                          <p:val>
                                            <p:strVal val="#ppt_h"/>
                                          </p:val>
                                        </p:tav>
                                      </p:tavLst>
                                    </p:anim>
                                    <p:animEffect transition="in" filter="fade">
                                      <p:cBhvr>
                                        <p:cTn id="221" dur="500"/>
                                        <p:tgtEl>
                                          <p:spTgt spid="55"/>
                                        </p:tgtEl>
                                      </p:cBhvr>
                                    </p:animEffect>
                                  </p:childTnLst>
                                </p:cTn>
                              </p:par>
                            </p:childTnLst>
                          </p:cTn>
                        </p:par>
                        <p:par>
                          <p:cTn id="222" fill="hold">
                            <p:stCondLst>
                              <p:cond delay="17000"/>
                            </p:stCondLst>
                            <p:childTnLst>
                              <p:par>
                                <p:cTn id="223" presetID="53" presetClass="entr" presetSubtype="16" fill="hold" grpId="0" nodeType="afterEffect">
                                  <p:stCondLst>
                                    <p:cond delay="0"/>
                                  </p:stCondLst>
                                  <p:childTnLst>
                                    <p:set>
                                      <p:cBhvr>
                                        <p:cTn id="224" dur="1" fill="hold">
                                          <p:stCondLst>
                                            <p:cond delay="0"/>
                                          </p:stCondLst>
                                        </p:cTn>
                                        <p:tgtEl>
                                          <p:spTgt spid="56"/>
                                        </p:tgtEl>
                                        <p:attrNameLst>
                                          <p:attrName>style.visibility</p:attrName>
                                        </p:attrNameLst>
                                      </p:cBhvr>
                                      <p:to>
                                        <p:strVal val="visible"/>
                                      </p:to>
                                    </p:set>
                                    <p:anim calcmode="lin" valueType="num">
                                      <p:cBhvr>
                                        <p:cTn id="225" dur="500" fill="hold"/>
                                        <p:tgtEl>
                                          <p:spTgt spid="56"/>
                                        </p:tgtEl>
                                        <p:attrNameLst>
                                          <p:attrName>ppt_w</p:attrName>
                                        </p:attrNameLst>
                                      </p:cBhvr>
                                      <p:tavLst>
                                        <p:tav tm="0">
                                          <p:val>
                                            <p:fltVal val="0"/>
                                          </p:val>
                                        </p:tav>
                                        <p:tav tm="100000">
                                          <p:val>
                                            <p:strVal val="#ppt_w"/>
                                          </p:val>
                                        </p:tav>
                                      </p:tavLst>
                                    </p:anim>
                                    <p:anim calcmode="lin" valueType="num">
                                      <p:cBhvr>
                                        <p:cTn id="226" dur="500" fill="hold"/>
                                        <p:tgtEl>
                                          <p:spTgt spid="56"/>
                                        </p:tgtEl>
                                        <p:attrNameLst>
                                          <p:attrName>ppt_h</p:attrName>
                                        </p:attrNameLst>
                                      </p:cBhvr>
                                      <p:tavLst>
                                        <p:tav tm="0">
                                          <p:val>
                                            <p:fltVal val="0"/>
                                          </p:val>
                                        </p:tav>
                                        <p:tav tm="100000">
                                          <p:val>
                                            <p:strVal val="#ppt_h"/>
                                          </p:val>
                                        </p:tav>
                                      </p:tavLst>
                                    </p:anim>
                                    <p:animEffect transition="in" filter="fade">
                                      <p:cBhvr>
                                        <p:cTn id="227" dur="500"/>
                                        <p:tgtEl>
                                          <p:spTgt spid="56"/>
                                        </p:tgtEl>
                                      </p:cBhvr>
                                    </p:animEffect>
                                  </p:childTnLst>
                                </p:cTn>
                              </p:par>
                            </p:childTnLst>
                          </p:cTn>
                        </p:par>
                        <p:par>
                          <p:cTn id="228" fill="hold">
                            <p:stCondLst>
                              <p:cond delay="17500"/>
                            </p:stCondLst>
                            <p:childTnLst>
                              <p:par>
                                <p:cTn id="229" presetID="53" presetClass="entr" presetSubtype="16" fill="hold" grpId="0" nodeType="afterEffect">
                                  <p:stCondLst>
                                    <p:cond delay="0"/>
                                  </p:stCondLst>
                                  <p:childTnLst>
                                    <p:set>
                                      <p:cBhvr>
                                        <p:cTn id="230" dur="1" fill="hold">
                                          <p:stCondLst>
                                            <p:cond delay="0"/>
                                          </p:stCondLst>
                                        </p:cTn>
                                        <p:tgtEl>
                                          <p:spTgt spid="57"/>
                                        </p:tgtEl>
                                        <p:attrNameLst>
                                          <p:attrName>style.visibility</p:attrName>
                                        </p:attrNameLst>
                                      </p:cBhvr>
                                      <p:to>
                                        <p:strVal val="visible"/>
                                      </p:to>
                                    </p:set>
                                    <p:anim calcmode="lin" valueType="num">
                                      <p:cBhvr>
                                        <p:cTn id="231" dur="500" fill="hold"/>
                                        <p:tgtEl>
                                          <p:spTgt spid="57"/>
                                        </p:tgtEl>
                                        <p:attrNameLst>
                                          <p:attrName>ppt_w</p:attrName>
                                        </p:attrNameLst>
                                      </p:cBhvr>
                                      <p:tavLst>
                                        <p:tav tm="0">
                                          <p:val>
                                            <p:fltVal val="0"/>
                                          </p:val>
                                        </p:tav>
                                        <p:tav tm="100000">
                                          <p:val>
                                            <p:strVal val="#ppt_w"/>
                                          </p:val>
                                        </p:tav>
                                      </p:tavLst>
                                    </p:anim>
                                    <p:anim calcmode="lin" valueType="num">
                                      <p:cBhvr>
                                        <p:cTn id="232" dur="500" fill="hold"/>
                                        <p:tgtEl>
                                          <p:spTgt spid="57"/>
                                        </p:tgtEl>
                                        <p:attrNameLst>
                                          <p:attrName>ppt_h</p:attrName>
                                        </p:attrNameLst>
                                      </p:cBhvr>
                                      <p:tavLst>
                                        <p:tav tm="0">
                                          <p:val>
                                            <p:fltVal val="0"/>
                                          </p:val>
                                        </p:tav>
                                        <p:tav tm="100000">
                                          <p:val>
                                            <p:strVal val="#ppt_h"/>
                                          </p:val>
                                        </p:tav>
                                      </p:tavLst>
                                    </p:anim>
                                    <p:animEffect transition="in" filter="fade">
                                      <p:cBhvr>
                                        <p:cTn id="233" dur="500"/>
                                        <p:tgtEl>
                                          <p:spTgt spid="57"/>
                                        </p:tgtEl>
                                      </p:cBhvr>
                                    </p:animEffect>
                                  </p:childTnLst>
                                </p:cTn>
                              </p:par>
                            </p:childTnLst>
                          </p:cTn>
                        </p:par>
                        <p:par>
                          <p:cTn id="234" fill="hold">
                            <p:stCondLst>
                              <p:cond delay="18000"/>
                            </p:stCondLst>
                            <p:childTnLst>
                              <p:par>
                                <p:cTn id="235" presetID="22" presetClass="entr" presetSubtype="1" fill="hold" nodeType="afterEffect">
                                  <p:stCondLst>
                                    <p:cond delay="0"/>
                                  </p:stCondLst>
                                  <p:childTnLst>
                                    <p:set>
                                      <p:cBhvr>
                                        <p:cTn id="236" dur="1" fill="hold">
                                          <p:stCondLst>
                                            <p:cond delay="0"/>
                                          </p:stCondLst>
                                        </p:cTn>
                                        <p:tgtEl>
                                          <p:spTgt spid="58"/>
                                        </p:tgtEl>
                                        <p:attrNameLst>
                                          <p:attrName>style.visibility</p:attrName>
                                        </p:attrNameLst>
                                      </p:cBhvr>
                                      <p:to>
                                        <p:strVal val="visible"/>
                                      </p:to>
                                    </p:set>
                                    <p:animEffect transition="in" filter="wipe(up)">
                                      <p:cBhvr>
                                        <p:cTn id="237" dur="500"/>
                                        <p:tgtEl>
                                          <p:spTgt spid="58"/>
                                        </p:tgtEl>
                                      </p:cBhvr>
                                    </p:animEffect>
                                  </p:childTnLst>
                                </p:cTn>
                              </p:par>
                            </p:childTnLst>
                          </p:cTn>
                        </p:par>
                        <p:par>
                          <p:cTn id="238" fill="hold">
                            <p:stCondLst>
                              <p:cond delay="18500"/>
                            </p:stCondLst>
                            <p:childTnLst>
                              <p:par>
                                <p:cTn id="239" presetID="53" presetClass="entr" presetSubtype="16" fill="hold" grpId="0" nodeType="afterEffect">
                                  <p:stCondLst>
                                    <p:cond delay="0"/>
                                  </p:stCondLst>
                                  <p:childTnLst>
                                    <p:set>
                                      <p:cBhvr>
                                        <p:cTn id="240" dur="1" fill="hold">
                                          <p:stCondLst>
                                            <p:cond delay="0"/>
                                          </p:stCondLst>
                                        </p:cTn>
                                        <p:tgtEl>
                                          <p:spTgt spid="59"/>
                                        </p:tgtEl>
                                        <p:attrNameLst>
                                          <p:attrName>style.visibility</p:attrName>
                                        </p:attrNameLst>
                                      </p:cBhvr>
                                      <p:to>
                                        <p:strVal val="visible"/>
                                      </p:to>
                                    </p:set>
                                    <p:anim calcmode="lin" valueType="num">
                                      <p:cBhvr>
                                        <p:cTn id="241" dur="500" fill="hold"/>
                                        <p:tgtEl>
                                          <p:spTgt spid="59"/>
                                        </p:tgtEl>
                                        <p:attrNameLst>
                                          <p:attrName>ppt_w</p:attrName>
                                        </p:attrNameLst>
                                      </p:cBhvr>
                                      <p:tavLst>
                                        <p:tav tm="0">
                                          <p:val>
                                            <p:fltVal val="0"/>
                                          </p:val>
                                        </p:tav>
                                        <p:tav tm="100000">
                                          <p:val>
                                            <p:strVal val="#ppt_w"/>
                                          </p:val>
                                        </p:tav>
                                      </p:tavLst>
                                    </p:anim>
                                    <p:anim calcmode="lin" valueType="num">
                                      <p:cBhvr>
                                        <p:cTn id="242" dur="500" fill="hold"/>
                                        <p:tgtEl>
                                          <p:spTgt spid="59"/>
                                        </p:tgtEl>
                                        <p:attrNameLst>
                                          <p:attrName>ppt_h</p:attrName>
                                        </p:attrNameLst>
                                      </p:cBhvr>
                                      <p:tavLst>
                                        <p:tav tm="0">
                                          <p:val>
                                            <p:fltVal val="0"/>
                                          </p:val>
                                        </p:tav>
                                        <p:tav tm="100000">
                                          <p:val>
                                            <p:strVal val="#ppt_h"/>
                                          </p:val>
                                        </p:tav>
                                      </p:tavLst>
                                    </p:anim>
                                    <p:animEffect transition="in" filter="fade">
                                      <p:cBhvr>
                                        <p:cTn id="243" dur="500"/>
                                        <p:tgtEl>
                                          <p:spTgt spid="59"/>
                                        </p:tgtEl>
                                      </p:cBhvr>
                                    </p:animEffect>
                                  </p:childTnLst>
                                </p:cTn>
                              </p:par>
                            </p:childTnLst>
                          </p:cTn>
                        </p:par>
                        <p:par>
                          <p:cTn id="244" fill="hold">
                            <p:stCondLst>
                              <p:cond delay="19000"/>
                            </p:stCondLst>
                            <p:childTnLst>
                              <p:par>
                                <p:cTn id="245" presetID="53" presetClass="entr" presetSubtype="16" fill="hold" grpId="0" nodeType="afterEffect">
                                  <p:stCondLst>
                                    <p:cond delay="0"/>
                                  </p:stCondLst>
                                  <p:childTnLst>
                                    <p:set>
                                      <p:cBhvr>
                                        <p:cTn id="246" dur="1" fill="hold">
                                          <p:stCondLst>
                                            <p:cond delay="0"/>
                                          </p:stCondLst>
                                        </p:cTn>
                                        <p:tgtEl>
                                          <p:spTgt spid="53"/>
                                        </p:tgtEl>
                                        <p:attrNameLst>
                                          <p:attrName>style.visibility</p:attrName>
                                        </p:attrNameLst>
                                      </p:cBhvr>
                                      <p:to>
                                        <p:strVal val="visible"/>
                                      </p:to>
                                    </p:set>
                                    <p:anim calcmode="lin" valueType="num">
                                      <p:cBhvr>
                                        <p:cTn id="247" dur="500" fill="hold"/>
                                        <p:tgtEl>
                                          <p:spTgt spid="53"/>
                                        </p:tgtEl>
                                        <p:attrNameLst>
                                          <p:attrName>ppt_w</p:attrName>
                                        </p:attrNameLst>
                                      </p:cBhvr>
                                      <p:tavLst>
                                        <p:tav tm="0">
                                          <p:val>
                                            <p:fltVal val="0"/>
                                          </p:val>
                                        </p:tav>
                                        <p:tav tm="100000">
                                          <p:val>
                                            <p:strVal val="#ppt_w"/>
                                          </p:val>
                                        </p:tav>
                                      </p:tavLst>
                                    </p:anim>
                                    <p:anim calcmode="lin" valueType="num">
                                      <p:cBhvr>
                                        <p:cTn id="248" dur="500" fill="hold"/>
                                        <p:tgtEl>
                                          <p:spTgt spid="53"/>
                                        </p:tgtEl>
                                        <p:attrNameLst>
                                          <p:attrName>ppt_h</p:attrName>
                                        </p:attrNameLst>
                                      </p:cBhvr>
                                      <p:tavLst>
                                        <p:tav tm="0">
                                          <p:val>
                                            <p:fltVal val="0"/>
                                          </p:val>
                                        </p:tav>
                                        <p:tav tm="100000">
                                          <p:val>
                                            <p:strVal val="#ppt_h"/>
                                          </p:val>
                                        </p:tav>
                                      </p:tavLst>
                                    </p:anim>
                                    <p:animEffect transition="in" filter="fade">
                                      <p:cBhvr>
                                        <p:cTn id="249" dur="500"/>
                                        <p:tgtEl>
                                          <p:spTgt spid="53"/>
                                        </p:tgtEl>
                                      </p:cBhvr>
                                    </p:animEffect>
                                  </p:childTnLst>
                                </p:cTn>
                              </p:par>
                              <p:par>
                                <p:cTn id="250" presetID="47" presetClass="entr" presetSubtype="0" fill="hold" grpId="0" nodeType="withEffect">
                                  <p:stCondLst>
                                    <p:cond delay="0"/>
                                  </p:stCondLst>
                                  <p:childTnLst>
                                    <p:set>
                                      <p:cBhvr>
                                        <p:cTn id="251" dur="1" fill="hold">
                                          <p:stCondLst>
                                            <p:cond delay="0"/>
                                          </p:stCondLst>
                                        </p:cTn>
                                        <p:tgtEl>
                                          <p:spTgt spid="60"/>
                                        </p:tgtEl>
                                        <p:attrNameLst>
                                          <p:attrName>style.visibility</p:attrName>
                                        </p:attrNameLst>
                                      </p:cBhvr>
                                      <p:to>
                                        <p:strVal val="visible"/>
                                      </p:to>
                                    </p:set>
                                    <p:animEffect transition="in" filter="fade">
                                      <p:cBhvr>
                                        <p:cTn id="252" dur="1000"/>
                                        <p:tgtEl>
                                          <p:spTgt spid="60"/>
                                        </p:tgtEl>
                                      </p:cBhvr>
                                    </p:animEffect>
                                    <p:anim calcmode="lin" valueType="num">
                                      <p:cBhvr>
                                        <p:cTn id="253" dur="1000" fill="hold"/>
                                        <p:tgtEl>
                                          <p:spTgt spid="60"/>
                                        </p:tgtEl>
                                        <p:attrNameLst>
                                          <p:attrName>ppt_x</p:attrName>
                                        </p:attrNameLst>
                                      </p:cBhvr>
                                      <p:tavLst>
                                        <p:tav tm="0">
                                          <p:val>
                                            <p:strVal val="#ppt_x"/>
                                          </p:val>
                                        </p:tav>
                                        <p:tav tm="100000">
                                          <p:val>
                                            <p:strVal val="#ppt_x"/>
                                          </p:val>
                                        </p:tav>
                                      </p:tavLst>
                                    </p:anim>
                                    <p:anim calcmode="lin" valueType="num">
                                      <p:cBhvr>
                                        <p:cTn id="254" dur="1000" fill="hold"/>
                                        <p:tgtEl>
                                          <p:spTgt spid="60"/>
                                        </p:tgtEl>
                                        <p:attrNameLst>
                                          <p:attrName>ppt_y</p:attrName>
                                        </p:attrNameLst>
                                      </p:cBhvr>
                                      <p:tavLst>
                                        <p:tav tm="0">
                                          <p:val>
                                            <p:strVal val="#ppt_y-.1"/>
                                          </p:val>
                                        </p:tav>
                                        <p:tav tm="100000">
                                          <p:val>
                                            <p:strVal val="#ppt_y"/>
                                          </p:val>
                                        </p:tav>
                                      </p:tavLst>
                                    </p:anim>
                                  </p:childTnLst>
                                </p:cTn>
                              </p:par>
                              <p:par>
                                <p:cTn id="255" presetID="42" presetClass="entr" presetSubtype="0" fill="hold" grpId="0" nodeType="withEffect">
                                  <p:stCondLst>
                                    <p:cond delay="0"/>
                                  </p:stCondLst>
                                  <p:childTnLst>
                                    <p:set>
                                      <p:cBhvr>
                                        <p:cTn id="256" dur="1" fill="hold">
                                          <p:stCondLst>
                                            <p:cond delay="0"/>
                                          </p:stCondLst>
                                        </p:cTn>
                                        <p:tgtEl>
                                          <p:spTgt spid="61"/>
                                        </p:tgtEl>
                                        <p:attrNameLst>
                                          <p:attrName>style.visibility</p:attrName>
                                        </p:attrNameLst>
                                      </p:cBhvr>
                                      <p:to>
                                        <p:strVal val="visible"/>
                                      </p:to>
                                    </p:set>
                                    <p:animEffect transition="in" filter="fade">
                                      <p:cBhvr>
                                        <p:cTn id="257" dur="500"/>
                                        <p:tgtEl>
                                          <p:spTgt spid="61"/>
                                        </p:tgtEl>
                                      </p:cBhvr>
                                    </p:animEffect>
                                    <p:anim calcmode="lin" valueType="num">
                                      <p:cBhvr>
                                        <p:cTn id="258" dur="500" fill="hold"/>
                                        <p:tgtEl>
                                          <p:spTgt spid="61"/>
                                        </p:tgtEl>
                                        <p:attrNameLst>
                                          <p:attrName>ppt_x</p:attrName>
                                        </p:attrNameLst>
                                      </p:cBhvr>
                                      <p:tavLst>
                                        <p:tav tm="0">
                                          <p:val>
                                            <p:strVal val="#ppt_x"/>
                                          </p:val>
                                        </p:tav>
                                        <p:tav tm="100000">
                                          <p:val>
                                            <p:strVal val="#ppt_x"/>
                                          </p:val>
                                        </p:tav>
                                      </p:tavLst>
                                    </p:anim>
                                    <p:anim calcmode="lin" valueType="num">
                                      <p:cBhvr>
                                        <p:cTn id="259" dur="500" fill="hold"/>
                                        <p:tgtEl>
                                          <p:spTgt spid="61"/>
                                        </p:tgtEl>
                                        <p:attrNameLst>
                                          <p:attrName>ppt_y</p:attrName>
                                        </p:attrNameLst>
                                      </p:cBhvr>
                                      <p:tavLst>
                                        <p:tav tm="0">
                                          <p:val>
                                            <p:strVal val="#ppt_y+.1"/>
                                          </p:val>
                                        </p:tav>
                                        <p:tav tm="100000">
                                          <p:val>
                                            <p:strVal val="#ppt_y"/>
                                          </p:val>
                                        </p:tav>
                                      </p:tavLst>
                                    </p:anim>
                                  </p:childTnLst>
                                </p:cTn>
                              </p:par>
                            </p:childTnLst>
                          </p:cTn>
                        </p:par>
                        <p:par>
                          <p:cTn id="260" fill="hold">
                            <p:stCondLst>
                              <p:cond delay="20000"/>
                            </p:stCondLst>
                            <p:childTnLst>
                              <p:par>
                                <p:cTn id="261" presetID="22" presetClass="entr" presetSubtype="8" fill="hold" nodeType="afterEffect">
                                  <p:stCondLst>
                                    <p:cond delay="0"/>
                                  </p:stCondLst>
                                  <p:childTnLst>
                                    <p:set>
                                      <p:cBhvr>
                                        <p:cTn id="262" dur="1" fill="hold">
                                          <p:stCondLst>
                                            <p:cond delay="0"/>
                                          </p:stCondLst>
                                        </p:cTn>
                                        <p:tgtEl>
                                          <p:spTgt spid="67"/>
                                        </p:tgtEl>
                                        <p:attrNameLst>
                                          <p:attrName>style.visibility</p:attrName>
                                        </p:attrNameLst>
                                      </p:cBhvr>
                                      <p:to>
                                        <p:strVal val="visible"/>
                                      </p:to>
                                    </p:set>
                                    <p:animEffect transition="in" filter="wipe(left)">
                                      <p:cBhvr>
                                        <p:cTn id="263" dur="500"/>
                                        <p:tgtEl>
                                          <p:spTgt spid="67"/>
                                        </p:tgtEl>
                                      </p:cBhvr>
                                    </p:animEffect>
                                  </p:childTnLst>
                                </p:cTn>
                              </p:par>
                            </p:childTnLst>
                          </p:cTn>
                        </p:par>
                        <p:par>
                          <p:cTn id="264" fill="hold">
                            <p:stCondLst>
                              <p:cond delay="20500"/>
                            </p:stCondLst>
                            <p:childTnLst>
                              <p:par>
                                <p:cTn id="265" presetID="22" presetClass="entr" presetSubtype="8" fill="hold" nodeType="afterEffect">
                                  <p:stCondLst>
                                    <p:cond delay="0"/>
                                  </p:stCondLst>
                                  <p:childTnLst>
                                    <p:set>
                                      <p:cBhvr>
                                        <p:cTn id="266" dur="1" fill="hold">
                                          <p:stCondLst>
                                            <p:cond delay="0"/>
                                          </p:stCondLst>
                                        </p:cTn>
                                        <p:tgtEl>
                                          <p:spTgt spid="63"/>
                                        </p:tgtEl>
                                        <p:attrNameLst>
                                          <p:attrName>style.visibility</p:attrName>
                                        </p:attrNameLst>
                                      </p:cBhvr>
                                      <p:to>
                                        <p:strVal val="visible"/>
                                      </p:to>
                                    </p:set>
                                    <p:animEffect transition="in" filter="wipe(left)">
                                      <p:cBhvr>
                                        <p:cTn id="26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animBg="1"/>
      <p:bldP spid="9" grpId="0" animBg="1"/>
      <p:bldP spid="10" grpId="0" animBg="1"/>
      <p:bldP spid="14" grpId="0" animBg="1"/>
      <p:bldP spid="16" grpId="0"/>
      <p:bldP spid="17" grpId="0"/>
      <p:bldP spid="18" grpId="0" animBg="1"/>
      <p:bldP spid="20" grpId="0" animBg="1"/>
      <p:bldP spid="21" grpId="0" animBg="1"/>
      <p:bldP spid="22" grpId="0" animBg="1"/>
      <p:bldP spid="24" grpId="0" animBg="1"/>
      <p:bldP spid="25" grpId="0"/>
      <p:bldP spid="26" grpId="0"/>
      <p:bldP spid="27" grpId="0" animBg="1"/>
      <p:bldP spid="29" grpId="0" animBg="1"/>
      <p:bldP spid="30" grpId="0" animBg="1"/>
      <p:bldP spid="31" grpId="0" animBg="1"/>
      <p:bldP spid="33" grpId="0" animBg="1"/>
      <p:bldP spid="34" grpId="0"/>
      <p:bldP spid="35" grpId="0"/>
      <p:bldP spid="45" grpId="0" animBg="1"/>
      <p:bldP spid="46" grpId="0" animBg="1"/>
      <p:bldP spid="47" grpId="0" animBg="1"/>
      <p:bldP spid="48" grpId="0" animBg="1"/>
      <p:bldP spid="50" grpId="0" animBg="1"/>
      <p:bldP spid="51" grpId="0"/>
      <p:bldP spid="52" grpId="0"/>
      <p:bldP spid="53" grpId="0" animBg="1"/>
      <p:bldP spid="55" grpId="0" animBg="1"/>
      <p:bldP spid="56" grpId="0" animBg="1"/>
      <p:bldP spid="57" grpId="0" animBg="1"/>
      <p:bldP spid="59" grpId="0" animBg="1"/>
      <p:bldP spid="60" grpId="0"/>
      <p:bldP spid="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Straight Connector 27">
            <a:extLst>
              <a:ext uri="{FF2B5EF4-FFF2-40B4-BE49-F238E27FC236}">
                <a16:creationId xmlns:a16="http://schemas.microsoft.com/office/drawing/2014/main" id="{892DD698-41EA-44B3-A338-53428D7D5050}"/>
              </a:ext>
            </a:extLst>
          </p:cNvPr>
          <p:cNvCxnSpPr>
            <a:endCxn id="55" idx="6"/>
          </p:cNvCxnSpPr>
          <p:nvPr/>
        </p:nvCxnSpPr>
        <p:spPr>
          <a:xfrm>
            <a:off x="5371448" y="3995319"/>
            <a:ext cx="3613067"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41C71E-E08E-4C35-AF33-12A46FFB4E28}"/>
              </a:ext>
            </a:extLst>
          </p:cNvPr>
          <p:cNvCxnSpPr>
            <a:endCxn id="46" idx="2"/>
          </p:cNvCxnSpPr>
          <p:nvPr/>
        </p:nvCxnSpPr>
        <p:spPr>
          <a:xfrm>
            <a:off x="1657906" y="3995319"/>
            <a:ext cx="361829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Arc 10">
            <a:extLst>
              <a:ext uri="{FF2B5EF4-FFF2-40B4-BE49-F238E27FC236}">
                <a16:creationId xmlns:a16="http://schemas.microsoft.com/office/drawing/2014/main" id="{AF54DAFC-72BF-4C18-B451-30110FC8EBCC}"/>
              </a:ext>
            </a:extLst>
          </p:cNvPr>
          <p:cNvSpPr/>
          <p:nvPr/>
        </p:nvSpPr>
        <p:spPr>
          <a:xfrm>
            <a:off x="1150597"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6AB54977-33F8-4105-824C-3D0C493D5B00}"/>
              </a:ext>
            </a:extLst>
          </p:cNvPr>
          <p:cNvCxnSpPr>
            <a:cxnSpLocks/>
          </p:cNvCxnSpPr>
          <p:nvPr/>
        </p:nvCxnSpPr>
        <p:spPr>
          <a:xfrm>
            <a:off x="0" y="3995319"/>
            <a:ext cx="153851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BADB8234-7655-4312-99D5-ACC91B4B894B}"/>
              </a:ext>
            </a:extLst>
          </p:cNvPr>
          <p:cNvSpPr/>
          <p:nvPr/>
        </p:nvSpPr>
        <p:spPr>
          <a:xfrm>
            <a:off x="1514928"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ircle: Hollow 8">
            <a:extLst>
              <a:ext uri="{FF2B5EF4-FFF2-40B4-BE49-F238E27FC236}">
                <a16:creationId xmlns:a16="http://schemas.microsoft.com/office/drawing/2014/main" id="{868629C6-9D56-44C4-A90C-D16F2E7AA94B}"/>
              </a:ext>
            </a:extLst>
          </p:cNvPr>
          <p:cNvSpPr/>
          <p:nvPr/>
        </p:nvSpPr>
        <p:spPr>
          <a:xfrm>
            <a:off x="1395865"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ircle: Hollow 9">
            <a:extLst>
              <a:ext uri="{FF2B5EF4-FFF2-40B4-BE49-F238E27FC236}">
                <a16:creationId xmlns:a16="http://schemas.microsoft.com/office/drawing/2014/main" id="{1E0E5245-3E9D-45CB-A2A2-78E37536928E}"/>
              </a:ext>
            </a:extLst>
          </p:cNvPr>
          <p:cNvSpPr/>
          <p:nvPr/>
        </p:nvSpPr>
        <p:spPr>
          <a:xfrm>
            <a:off x="1262993"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2" name="Straight Connector 11">
            <a:extLst>
              <a:ext uri="{FF2B5EF4-FFF2-40B4-BE49-F238E27FC236}">
                <a16:creationId xmlns:a16="http://schemas.microsoft.com/office/drawing/2014/main" id="{1B8353AA-1A28-4FAD-AF44-130B899BAAE4}"/>
              </a:ext>
            </a:extLst>
          </p:cNvPr>
          <p:cNvCxnSpPr>
            <a:cxnSpLocks/>
          </p:cNvCxnSpPr>
          <p:nvPr/>
        </p:nvCxnSpPr>
        <p:spPr>
          <a:xfrm flipV="1">
            <a:off x="1610179" y="4342506"/>
            <a:ext cx="0" cy="51669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36B49B4F-63E8-4430-9059-553CBCA3AB43}"/>
              </a:ext>
            </a:extLst>
          </p:cNvPr>
          <p:cNvSpPr/>
          <p:nvPr/>
        </p:nvSpPr>
        <p:spPr>
          <a:xfrm>
            <a:off x="1551849" y="4858549"/>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959B938-7387-4E6C-B81C-CA1B61488588}"/>
              </a:ext>
            </a:extLst>
          </p:cNvPr>
          <p:cNvSpPr txBox="1"/>
          <p:nvPr/>
        </p:nvSpPr>
        <p:spPr>
          <a:xfrm>
            <a:off x="607781" y="2919109"/>
            <a:ext cx="2004794"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Feb. 14</a:t>
            </a:r>
            <a:endParaRPr lang="en-US" sz="3600" dirty="0">
              <a:solidFill>
                <a:srgbClr val="C00000"/>
              </a:solidFill>
              <a:latin typeface="Century Gothic" panose="020B0502020202020204" pitchFamily="34" charset="0"/>
            </a:endParaRPr>
          </a:p>
        </p:txBody>
      </p:sp>
      <p:sp>
        <p:nvSpPr>
          <p:cNvPr id="17" name="TextBox 16">
            <a:extLst>
              <a:ext uri="{FF2B5EF4-FFF2-40B4-BE49-F238E27FC236}">
                <a16:creationId xmlns:a16="http://schemas.microsoft.com/office/drawing/2014/main" id="{E623F98E-5FFF-4701-A99F-87B202C66033}"/>
              </a:ext>
            </a:extLst>
          </p:cNvPr>
          <p:cNvSpPr txBox="1"/>
          <p:nvPr/>
        </p:nvSpPr>
        <p:spPr>
          <a:xfrm>
            <a:off x="604782" y="5120507"/>
            <a:ext cx="2607865" cy="954107"/>
          </a:xfrm>
          <a:prstGeom prst="rect">
            <a:avLst/>
          </a:prstGeom>
          <a:noFill/>
        </p:spPr>
        <p:txBody>
          <a:bodyPr wrap="square" rtlCol="0">
            <a:spAutoFit/>
          </a:bodyPr>
          <a:lstStyle/>
          <a:p>
            <a:r>
              <a:rPr lang="en-US" sz="1400" dirty="0"/>
              <a:t>Egypt becomes the first country in Africa to report a case and France reports Europe's first death from the virus.</a:t>
            </a:r>
          </a:p>
        </p:txBody>
      </p:sp>
      <p:sp>
        <p:nvSpPr>
          <p:cNvPr id="45" name="Arc 44">
            <a:extLst>
              <a:ext uri="{FF2B5EF4-FFF2-40B4-BE49-F238E27FC236}">
                <a16:creationId xmlns:a16="http://schemas.microsoft.com/office/drawing/2014/main" id="{E3730103-7F8D-4792-83EE-5FFC4A5D2274}"/>
              </a:ext>
            </a:extLst>
          </p:cNvPr>
          <p:cNvSpPr/>
          <p:nvPr/>
        </p:nvSpPr>
        <p:spPr>
          <a:xfrm rot="5400000">
            <a:off x="4911866"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Oval 45">
            <a:extLst>
              <a:ext uri="{FF2B5EF4-FFF2-40B4-BE49-F238E27FC236}">
                <a16:creationId xmlns:a16="http://schemas.microsoft.com/office/drawing/2014/main" id="{86694F26-80D5-467D-94C4-C9C860517F5F}"/>
              </a:ext>
            </a:extLst>
          </p:cNvPr>
          <p:cNvSpPr/>
          <p:nvPr/>
        </p:nvSpPr>
        <p:spPr>
          <a:xfrm>
            <a:off x="5276197"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ircle: Hollow 46">
            <a:extLst>
              <a:ext uri="{FF2B5EF4-FFF2-40B4-BE49-F238E27FC236}">
                <a16:creationId xmlns:a16="http://schemas.microsoft.com/office/drawing/2014/main" id="{B0789B4A-0620-4211-9109-6DBE9A07FE51}"/>
              </a:ext>
            </a:extLst>
          </p:cNvPr>
          <p:cNvSpPr/>
          <p:nvPr/>
        </p:nvSpPr>
        <p:spPr>
          <a:xfrm>
            <a:off x="5157134"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Circle: Hollow 47">
            <a:extLst>
              <a:ext uri="{FF2B5EF4-FFF2-40B4-BE49-F238E27FC236}">
                <a16:creationId xmlns:a16="http://schemas.microsoft.com/office/drawing/2014/main" id="{9C63B36C-028C-4461-9179-02E81EA9B830}"/>
              </a:ext>
            </a:extLst>
          </p:cNvPr>
          <p:cNvSpPr/>
          <p:nvPr/>
        </p:nvSpPr>
        <p:spPr>
          <a:xfrm>
            <a:off x="5024262"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9" name="Straight Connector 48">
            <a:extLst>
              <a:ext uri="{FF2B5EF4-FFF2-40B4-BE49-F238E27FC236}">
                <a16:creationId xmlns:a16="http://schemas.microsoft.com/office/drawing/2014/main" id="{15E6C7CE-0DCB-4A82-B08E-519AC3270B85}"/>
              </a:ext>
            </a:extLst>
          </p:cNvPr>
          <p:cNvCxnSpPr>
            <a:cxnSpLocks/>
          </p:cNvCxnSpPr>
          <p:nvPr/>
        </p:nvCxnSpPr>
        <p:spPr>
          <a:xfrm flipV="1">
            <a:off x="5371448" y="3141233"/>
            <a:ext cx="0" cy="50690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4CFE38F3-7830-46D8-95EE-69DB62ED465D}"/>
              </a:ext>
            </a:extLst>
          </p:cNvPr>
          <p:cNvSpPr/>
          <p:nvPr/>
        </p:nvSpPr>
        <p:spPr>
          <a:xfrm>
            <a:off x="5309326" y="3039603"/>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65F62DC2-C651-4B22-B4CB-1846861868F6}"/>
              </a:ext>
            </a:extLst>
          </p:cNvPr>
          <p:cNvSpPr txBox="1"/>
          <p:nvPr/>
        </p:nvSpPr>
        <p:spPr>
          <a:xfrm>
            <a:off x="4322172" y="4408340"/>
            <a:ext cx="1932377"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Feb. 25</a:t>
            </a:r>
            <a:endParaRPr lang="en-US" sz="3600" dirty="0">
              <a:solidFill>
                <a:srgbClr val="C00000"/>
              </a:solidFill>
              <a:latin typeface="Century Gothic" panose="020B0502020202020204" pitchFamily="34" charset="0"/>
            </a:endParaRPr>
          </a:p>
        </p:txBody>
      </p:sp>
      <p:sp>
        <p:nvSpPr>
          <p:cNvPr id="52" name="TextBox 51">
            <a:extLst>
              <a:ext uri="{FF2B5EF4-FFF2-40B4-BE49-F238E27FC236}">
                <a16:creationId xmlns:a16="http://schemas.microsoft.com/office/drawing/2014/main" id="{44337E62-7F21-4CD3-9B0D-507A64DF7728}"/>
              </a:ext>
            </a:extLst>
          </p:cNvPr>
          <p:cNvSpPr txBox="1"/>
          <p:nvPr/>
        </p:nvSpPr>
        <p:spPr>
          <a:xfrm>
            <a:off x="4214432" y="1678677"/>
            <a:ext cx="2736204" cy="1169551"/>
          </a:xfrm>
          <a:prstGeom prst="rect">
            <a:avLst/>
          </a:prstGeom>
          <a:noFill/>
        </p:spPr>
        <p:txBody>
          <a:bodyPr wrap="square" rtlCol="0">
            <a:spAutoFit/>
          </a:bodyPr>
          <a:lstStyle/>
          <a:p>
            <a:r>
              <a:rPr lang="en-US" sz="1400" dirty="0"/>
              <a:t>CDC warned that disruptions to the U.S. from COVID-19 could be severe. The agency expects the disease to begin spreading at the community level in the U.S.</a:t>
            </a:r>
          </a:p>
        </p:txBody>
      </p:sp>
      <p:sp>
        <p:nvSpPr>
          <p:cNvPr id="53" name="Arc 52">
            <a:extLst>
              <a:ext uri="{FF2B5EF4-FFF2-40B4-BE49-F238E27FC236}">
                <a16:creationId xmlns:a16="http://schemas.microsoft.com/office/drawing/2014/main" id="{FC85B459-7BA2-4C61-9178-E1CE5EFAEC56}"/>
              </a:ext>
            </a:extLst>
          </p:cNvPr>
          <p:cNvSpPr/>
          <p:nvPr/>
        </p:nvSpPr>
        <p:spPr>
          <a:xfrm>
            <a:off x="8429684"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Oval 54">
            <a:extLst>
              <a:ext uri="{FF2B5EF4-FFF2-40B4-BE49-F238E27FC236}">
                <a16:creationId xmlns:a16="http://schemas.microsoft.com/office/drawing/2014/main" id="{4A6EEA54-5314-432F-B5DF-B223248AB8AA}"/>
              </a:ext>
            </a:extLst>
          </p:cNvPr>
          <p:cNvSpPr/>
          <p:nvPr/>
        </p:nvSpPr>
        <p:spPr>
          <a:xfrm>
            <a:off x="8794015"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Circle: Hollow 55">
            <a:extLst>
              <a:ext uri="{FF2B5EF4-FFF2-40B4-BE49-F238E27FC236}">
                <a16:creationId xmlns:a16="http://schemas.microsoft.com/office/drawing/2014/main" id="{0C983C23-7914-456E-AA37-90FEEBD851C0}"/>
              </a:ext>
            </a:extLst>
          </p:cNvPr>
          <p:cNvSpPr/>
          <p:nvPr/>
        </p:nvSpPr>
        <p:spPr>
          <a:xfrm>
            <a:off x="8674952"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ircle: Hollow 56">
            <a:extLst>
              <a:ext uri="{FF2B5EF4-FFF2-40B4-BE49-F238E27FC236}">
                <a16:creationId xmlns:a16="http://schemas.microsoft.com/office/drawing/2014/main" id="{CD810234-B3DF-4AE8-B7F5-9B91C3FEE8A3}"/>
              </a:ext>
            </a:extLst>
          </p:cNvPr>
          <p:cNvSpPr/>
          <p:nvPr/>
        </p:nvSpPr>
        <p:spPr>
          <a:xfrm>
            <a:off x="8542080"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58" name="Straight Connector 57">
            <a:extLst>
              <a:ext uri="{FF2B5EF4-FFF2-40B4-BE49-F238E27FC236}">
                <a16:creationId xmlns:a16="http://schemas.microsoft.com/office/drawing/2014/main" id="{A61A79A1-830D-43A5-991E-41089FE309F5}"/>
              </a:ext>
            </a:extLst>
          </p:cNvPr>
          <p:cNvCxnSpPr>
            <a:cxnSpLocks/>
          </p:cNvCxnSpPr>
          <p:nvPr/>
        </p:nvCxnSpPr>
        <p:spPr>
          <a:xfrm flipV="1">
            <a:off x="8886825" y="4342507"/>
            <a:ext cx="2441" cy="49057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9" name="Oval 58">
            <a:extLst>
              <a:ext uri="{FF2B5EF4-FFF2-40B4-BE49-F238E27FC236}">
                <a16:creationId xmlns:a16="http://schemas.microsoft.com/office/drawing/2014/main" id="{91D217BA-6735-41FC-ADDE-ADA84BF5E891}"/>
              </a:ext>
            </a:extLst>
          </p:cNvPr>
          <p:cNvSpPr/>
          <p:nvPr/>
        </p:nvSpPr>
        <p:spPr>
          <a:xfrm>
            <a:off x="8819001" y="4762000"/>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493BBA26-6FB6-4EDA-AE7C-332D388F6619}"/>
              </a:ext>
            </a:extLst>
          </p:cNvPr>
          <p:cNvSpPr txBox="1"/>
          <p:nvPr/>
        </p:nvSpPr>
        <p:spPr>
          <a:xfrm>
            <a:off x="7860557" y="2961697"/>
            <a:ext cx="2041128"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Feb. 26</a:t>
            </a:r>
            <a:endParaRPr lang="en-US" sz="3600" dirty="0">
              <a:solidFill>
                <a:srgbClr val="C00000"/>
              </a:solidFill>
              <a:latin typeface="Century Gothic" panose="020B0502020202020204" pitchFamily="34" charset="0"/>
            </a:endParaRPr>
          </a:p>
        </p:txBody>
      </p:sp>
      <p:sp>
        <p:nvSpPr>
          <p:cNvPr id="61" name="TextBox 60">
            <a:extLst>
              <a:ext uri="{FF2B5EF4-FFF2-40B4-BE49-F238E27FC236}">
                <a16:creationId xmlns:a16="http://schemas.microsoft.com/office/drawing/2014/main" id="{8710CEB2-4E11-44C6-A201-5DCB3EA9A265}"/>
              </a:ext>
            </a:extLst>
          </p:cNvPr>
          <p:cNvSpPr txBox="1"/>
          <p:nvPr/>
        </p:nvSpPr>
        <p:spPr>
          <a:xfrm>
            <a:off x="6724294" y="5012541"/>
            <a:ext cx="4758568" cy="954107"/>
          </a:xfrm>
          <a:prstGeom prst="rect">
            <a:avLst/>
          </a:prstGeom>
          <a:noFill/>
        </p:spPr>
        <p:txBody>
          <a:bodyPr wrap="square" rtlCol="0">
            <a:spAutoFit/>
          </a:bodyPr>
          <a:lstStyle/>
          <a:p>
            <a:r>
              <a:rPr lang="en-US" sz="1400" dirty="0"/>
              <a:t>NIH scientists began a randomized controlled trial of the antiviral drug </a:t>
            </a:r>
            <a:r>
              <a:rPr lang="en-US" sz="1400" dirty="0" err="1"/>
              <a:t>remdesivir</a:t>
            </a:r>
            <a:r>
              <a:rPr lang="en-US" sz="1400" dirty="0"/>
              <a:t> that had been developed for Ebola, on a patient infected with SARS-CoV-2. This is the first clinical trial in the U.S. for an experimental treatment for COVID-19</a:t>
            </a:r>
          </a:p>
        </p:txBody>
      </p:sp>
      <p:cxnSp>
        <p:nvCxnSpPr>
          <p:cNvPr id="64" name="Straight Connector 63">
            <a:extLst>
              <a:ext uri="{FF2B5EF4-FFF2-40B4-BE49-F238E27FC236}">
                <a16:creationId xmlns:a16="http://schemas.microsoft.com/office/drawing/2014/main" id="{5CE23E97-80CA-4DCE-905B-0371552128FB}"/>
              </a:ext>
            </a:extLst>
          </p:cNvPr>
          <p:cNvCxnSpPr>
            <a:cxnSpLocks/>
          </p:cNvCxnSpPr>
          <p:nvPr/>
        </p:nvCxnSpPr>
        <p:spPr>
          <a:xfrm>
            <a:off x="651657" y="6212376"/>
            <a:ext cx="204886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7FD0854-B613-4503-8F9F-7EBA21977DB6}"/>
              </a:ext>
            </a:extLst>
          </p:cNvPr>
          <p:cNvCxnSpPr>
            <a:cxnSpLocks/>
          </p:cNvCxnSpPr>
          <p:nvPr/>
        </p:nvCxnSpPr>
        <p:spPr>
          <a:xfrm>
            <a:off x="7635028" y="6212376"/>
            <a:ext cx="29371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FE4C8AC-856E-47A1-86C3-D3143F6DF56B}"/>
              </a:ext>
            </a:extLst>
          </p:cNvPr>
          <p:cNvCxnSpPr>
            <a:cxnSpLocks/>
          </p:cNvCxnSpPr>
          <p:nvPr/>
        </p:nvCxnSpPr>
        <p:spPr>
          <a:xfrm>
            <a:off x="4274103" y="1572882"/>
            <a:ext cx="204886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AC17817C-AF36-4468-94FC-44DCFF825290}"/>
              </a:ext>
            </a:extLst>
          </p:cNvPr>
          <p:cNvSpPr txBox="1"/>
          <p:nvPr/>
        </p:nvSpPr>
        <p:spPr>
          <a:xfrm>
            <a:off x="2374387" y="210861"/>
            <a:ext cx="7278915" cy="584775"/>
          </a:xfrm>
          <a:prstGeom prst="rect">
            <a:avLst/>
          </a:prstGeom>
          <a:noFill/>
        </p:spPr>
        <p:txBody>
          <a:bodyPr wrap="square" rtlCol="0">
            <a:spAutoFit/>
          </a:bodyPr>
          <a:lstStyle/>
          <a:p>
            <a:pPr algn="ctr"/>
            <a:r>
              <a:rPr lang="en-US" sz="3200" dirty="0" smtClean="0">
                <a:solidFill>
                  <a:srgbClr val="C00000"/>
                </a:solidFill>
                <a:latin typeface="Century Gothic" panose="020B0502020202020204" pitchFamily="34" charset="0"/>
              </a:rPr>
              <a:t>COVID-19: </a:t>
            </a:r>
            <a:r>
              <a:rPr lang="en-US" sz="3200" dirty="0">
                <a:solidFill>
                  <a:srgbClr val="C00000"/>
                </a:solidFill>
                <a:latin typeface="Century Gothic" panose="020B0502020202020204" pitchFamily="34" charset="0"/>
              </a:rPr>
              <a:t>A Timeline</a:t>
            </a:r>
          </a:p>
        </p:txBody>
      </p:sp>
      <p:cxnSp>
        <p:nvCxnSpPr>
          <p:cNvPr id="33" name="Straight Connector 32">
            <a:extLst>
              <a:ext uri="{FF2B5EF4-FFF2-40B4-BE49-F238E27FC236}">
                <a16:creationId xmlns:a16="http://schemas.microsoft.com/office/drawing/2014/main" id="{892DD698-41EA-44B3-A338-53428D7D5050}"/>
              </a:ext>
            </a:extLst>
          </p:cNvPr>
          <p:cNvCxnSpPr/>
          <p:nvPr/>
        </p:nvCxnSpPr>
        <p:spPr>
          <a:xfrm>
            <a:off x="8984515" y="3995319"/>
            <a:ext cx="3613067"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530667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up)">
                                      <p:cBhvr>
                                        <p:cTn id="29" dur="500"/>
                                        <p:tgtEl>
                                          <p:spTgt spid="12"/>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47"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anim calcmode="lin" valueType="num">
                                      <p:cBhvr>
                                        <p:cTn id="45" dur="500" fill="hold"/>
                                        <p:tgtEl>
                                          <p:spTgt spid="16"/>
                                        </p:tgtEl>
                                        <p:attrNameLst>
                                          <p:attrName>ppt_x</p:attrName>
                                        </p:attrNameLst>
                                      </p:cBhvr>
                                      <p:tavLst>
                                        <p:tav tm="0">
                                          <p:val>
                                            <p:strVal val="#ppt_x"/>
                                          </p:val>
                                        </p:tav>
                                        <p:tav tm="100000">
                                          <p:val>
                                            <p:strVal val="#ppt_x"/>
                                          </p:val>
                                        </p:tav>
                                      </p:tavLst>
                                    </p:anim>
                                    <p:anim calcmode="lin" valueType="num">
                                      <p:cBhvr>
                                        <p:cTn id="46" dur="5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anim calcmode="lin" valueType="num">
                                      <p:cBhvr>
                                        <p:cTn id="50" dur="500" fill="hold"/>
                                        <p:tgtEl>
                                          <p:spTgt spid="17"/>
                                        </p:tgtEl>
                                        <p:attrNameLst>
                                          <p:attrName>ppt_x</p:attrName>
                                        </p:attrNameLst>
                                      </p:cBhvr>
                                      <p:tavLst>
                                        <p:tav tm="0">
                                          <p:val>
                                            <p:strVal val="#ppt_x"/>
                                          </p:val>
                                        </p:tav>
                                        <p:tav tm="100000">
                                          <p:val>
                                            <p:strVal val="#ppt_x"/>
                                          </p:val>
                                        </p:tav>
                                      </p:tavLst>
                                    </p:anim>
                                    <p:anim calcmode="lin" valueType="num">
                                      <p:cBhvr>
                                        <p:cTn id="51" dur="500" fill="hold"/>
                                        <p:tgtEl>
                                          <p:spTgt spid="17"/>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wipe(left)">
                                      <p:cBhvr>
                                        <p:cTn id="55" dur="500"/>
                                        <p:tgtEl>
                                          <p:spTgt spid="64"/>
                                        </p:tgtEl>
                                      </p:cBhvr>
                                    </p:animEffect>
                                  </p:childTnLst>
                                </p:cTn>
                              </p:par>
                            </p:childTnLst>
                          </p:cTn>
                        </p:par>
                        <p:par>
                          <p:cTn id="56" fill="hold">
                            <p:stCondLst>
                              <p:cond delay="4000"/>
                            </p:stCondLst>
                            <p:childTnLst>
                              <p:par>
                                <p:cTn id="57" presetID="22" presetClass="entr" presetSubtype="8"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left)">
                                      <p:cBhvr>
                                        <p:cTn id="59" dur="500"/>
                                        <p:tgtEl>
                                          <p:spTgt spid="19"/>
                                        </p:tgtEl>
                                      </p:cBhvr>
                                    </p:animEffect>
                                  </p:childTnLst>
                                </p:cTn>
                              </p:par>
                            </p:childTnLst>
                          </p:cTn>
                        </p:par>
                        <p:par>
                          <p:cTn id="60" fill="hold">
                            <p:stCondLst>
                              <p:cond delay="5000"/>
                            </p:stCondLst>
                            <p:childTnLst>
                              <p:par>
                                <p:cTn id="61" presetID="53" presetClass="entr" presetSubtype="16" fill="hold" grpId="0" nodeType="after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p:cTn id="63" dur="500" fill="hold"/>
                                        <p:tgtEl>
                                          <p:spTgt spid="46"/>
                                        </p:tgtEl>
                                        <p:attrNameLst>
                                          <p:attrName>ppt_w</p:attrName>
                                        </p:attrNameLst>
                                      </p:cBhvr>
                                      <p:tavLst>
                                        <p:tav tm="0">
                                          <p:val>
                                            <p:fltVal val="0"/>
                                          </p:val>
                                        </p:tav>
                                        <p:tav tm="100000">
                                          <p:val>
                                            <p:strVal val="#ppt_w"/>
                                          </p:val>
                                        </p:tav>
                                      </p:tavLst>
                                    </p:anim>
                                    <p:anim calcmode="lin" valueType="num">
                                      <p:cBhvr>
                                        <p:cTn id="64" dur="500" fill="hold"/>
                                        <p:tgtEl>
                                          <p:spTgt spid="46"/>
                                        </p:tgtEl>
                                        <p:attrNameLst>
                                          <p:attrName>ppt_h</p:attrName>
                                        </p:attrNameLst>
                                      </p:cBhvr>
                                      <p:tavLst>
                                        <p:tav tm="0">
                                          <p:val>
                                            <p:fltVal val="0"/>
                                          </p:val>
                                        </p:tav>
                                        <p:tav tm="100000">
                                          <p:val>
                                            <p:strVal val="#ppt_h"/>
                                          </p:val>
                                        </p:tav>
                                      </p:tavLst>
                                    </p:anim>
                                    <p:animEffect transition="in" filter="fade">
                                      <p:cBhvr>
                                        <p:cTn id="65" dur="500"/>
                                        <p:tgtEl>
                                          <p:spTgt spid="46"/>
                                        </p:tgtEl>
                                      </p:cBhvr>
                                    </p:animEffect>
                                  </p:childTnLst>
                                </p:cTn>
                              </p:par>
                            </p:childTnLst>
                          </p:cTn>
                        </p:par>
                        <p:par>
                          <p:cTn id="66" fill="hold">
                            <p:stCondLst>
                              <p:cond delay="5500"/>
                            </p:stCondLst>
                            <p:childTnLst>
                              <p:par>
                                <p:cTn id="67" presetID="53" presetClass="entr" presetSubtype="16" fill="hold" grpId="0" nodeType="afterEffect">
                                  <p:stCondLst>
                                    <p:cond delay="0"/>
                                  </p:stCondLst>
                                  <p:childTnLst>
                                    <p:set>
                                      <p:cBhvr>
                                        <p:cTn id="68" dur="1" fill="hold">
                                          <p:stCondLst>
                                            <p:cond delay="0"/>
                                          </p:stCondLst>
                                        </p:cTn>
                                        <p:tgtEl>
                                          <p:spTgt spid="47"/>
                                        </p:tgtEl>
                                        <p:attrNameLst>
                                          <p:attrName>style.visibility</p:attrName>
                                        </p:attrNameLst>
                                      </p:cBhvr>
                                      <p:to>
                                        <p:strVal val="visible"/>
                                      </p:to>
                                    </p:set>
                                    <p:anim calcmode="lin" valueType="num">
                                      <p:cBhvr>
                                        <p:cTn id="69" dur="500" fill="hold"/>
                                        <p:tgtEl>
                                          <p:spTgt spid="47"/>
                                        </p:tgtEl>
                                        <p:attrNameLst>
                                          <p:attrName>ppt_w</p:attrName>
                                        </p:attrNameLst>
                                      </p:cBhvr>
                                      <p:tavLst>
                                        <p:tav tm="0">
                                          <p:val>
                                            <p:fltVal val="0"/>
                                          </p:val>
                                        </p:tav>
                                        <p:tav tm="100000">
                                          <p:val>
                                            <p:strVal val="#ppt_w"/>
                                          </p:val>
                                        </p:tav>
                                      </p:tavLst>
                                    </p:anim>
                                    <p:anim calcmode="lin" valueType="num">
                                      <p:cBhvr>
                                        <p:cTn id="70" dur="500" fill="hold"/>
                                        <p:tgtEl>
                                          <p:spTgt spid="47"/>
                                        </p:tgtEl>
                                        <p:attrNameLst>
                                          <p:attrName>ppt_h</p:attrName>
                                        </p:attrNameLst>
                                      </p:cBhvr>
                                      <p:tavLst>
                                        <p:tav tm="0">
                                          <p:val>
                                            <p:fltVal val="0"/>
                                          </p:val>
                                        </p:tav>
                                        <p:tav tm="100000">
                                          <p:val>
                                            <p:strVal val="#ppt_h"/>
                                          </p:val>
                                        </p:tav>
                                      </p:tavLst>
                                    </p:anim>
                                    <p:animEffect transition="in" filter="fade">
                                      <p:cBhvr>
                                        <p:cTn id="71" dur="500"/>
                                        <p:tgtEl>
                                          <p:spTgt spid="47"/>
                                        </p:tgtEl>
                                      </p:cBhvr>
                                    </p:animEffect>
                                  </p:childTnLst>
                                </p:cTn>
                              </p:par>
                            </p:childTnLst>
                          </p:cTn>
                        </p:par>
                        <p:par>
                          <p:cTn id="72" fill="hold">
                            <p:stCondLst>
                              <p:cond delay="6000"/>
                            </p:stCondLst>
                            <p:childTnLst>
                              <p:par>
                                <p:cTn id="73" presetID="53" presetClass="entr" presetSubtype="16" fill="hold" grpId="0" nodeType="afterEffect">
                                  <p:stCondLst>
                                    <p:cond delay="0"/>
                                  </p:stCondLst>
                                  <p:childTnLst>
                                    <p:set>
                                      <p:cBhvr>
                                        <p:cTn id="74" dur="1" fill="hold">
                                          <p:stCondLst>
                                            <p:cond delay="0"/>
                                          </p:stCondLst>
                                        </p:cTn>
                                        <p:tgtEl>
                                          <p:spTgt spid="48"/>
                                        </p:tgtEl>
                                        <p:attrNameLst>
                                          <p:attrName>style.visibility</p:attrName>
                                        </p:attrNameLst>
                                      </p:cBhvr>
                                      <p:to>
                                        <p:strVal val="visible"/>
                                      </p:to>
                                    </p:set>
                                    <p:anim calcmode="lin" valueType="num">
                                      <p:cBhvr>
                                        <p:cTn id="75" dur="500" fill="hold"/>
                                        <p:tgtEl>
                                          <p:spTgt spid="48"/>
                                        </p:tgtEl>
                                        <p:attrNameLst>
                                          <p:attrName>ppt_w</p:attrName>
                                        </p:attrNameLst>
                                      </p:cBhvr>
                                      <p:tavLst>
                                        <p:tav tm="0">
                                          <p:val>
                                            <p:fltVal val="0"/>
                                          </p:val>
                                        </p:tav>
                                        <p:tav tm="100000">
                                          <p:val>
                                            <p:strVal val="#ppt_w"/>
                                          </p:val>
                                        </p:tav>
                                      </p:tavLst>
                                    </p:anim>
                                    <p:anim calcmode="lin" valueType="num">
                                      <p:cBhvr>
                                        <p:cTn id="76" dur="500" fill="hold"/>
                                        <p:tgtEl>
                                          <p:spTgt spid="48"/>
                                        </p:tgtEl>
                                        <p:attrNameLst>
                                          <p:attrName>ppt_h</p:attrName>
                                        </p:attrNameLst>
                                      </p:cBhvr>
                                      <p:tavLst>
                                        <p:tav tm="0">
                                          <p:val>
                                            <p:fltVal val="0"/>
                                          </p:val>
                                        </p:tav>
                                        <p:tav tm="100000">
                                          <p:val>
                                            <p:strVal val="#ppt_h"/>
                                          </p:val>
                                        </p:tav>
                                      </p:tavLst>
                                    </p:anim>
                                    <p:animEffect transition="in" filter="fade">
                                      <p:cBhvr>
                                        <p:cTn id="77" dur="500"/>
                                        <p:tgtEl>
                                          <p:spTgt spid="48"/>
                                        </p:tgtEl>
                                      </p:cBhvr>
                                    </p:animEffect>
                                  </p:childTnLst>
                                </p:cTn>
                              </p:par>
                            </p:childTnLst>
                          </p:cTn>
                        </p:par>
                        <p:par>
                          <p:cTn id="78" fill="hold">
                            <p:stCondLst>
                              <p:cond delay="6500"/>
                            </p:stCondLst>
                            <p:childTnLst>
                              <p:par>
                                <p:cTn id="79" presetID="22" presetClass="entr" presetSubtype="4" fill="hold" nodeType="after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down)">
                                      <p:cBhvr>
                                        <p:cTn id="81" dur="500"/>
                                        <p:tgtEl>
                                          <p:spTgt spid="49"/>
                                        </p:tgtEl>
                                      </p:cBhvr>
                                    </p:animEffect>
                                  </p:childTnLst>
                                </p:cTn>
                              </p:par>
                            </p:childTnLst>
                          </p:cTn>
                        </p:par>
                        <p:par>
                          <p:cTn id="82" fill="hold">
                            <p:stCondLst>
                              <p:cond delay="7500"/>
                            </p:stCondLst>
                            <p:childTnLst>
                              <p:par>
                                <p:cTn id="83" presetID="53" presetClass="entr" presetSubtype="16"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p:cTn id="85" dur="500" fill="hold"/>
                                        <p:tgtEl>
                                          <p:spTgt spid="50"/>
                                        </p:tgtEl>
                                        <p:attrNameLst>
                                          <p:attrName>ppt_w</p:attrName>
                                        </p:attrNameLst>
                                      </p:cBhvr>
                                      <p:tavLst>
                                        <p:tav tm="0">
                                          <p:val>
                                            <p:fltVal val="0"/>
                                          </p:val>
                                        </p:tav>
                                        <p:tav tm="100000">
                                          <p:val>
                                            <p:strVal val="#ppt_w"/>
                                          </p:val>
                                        </p:tav>
                                      </p:tavLst>
                                    </p:anim>
                                    <p:anim calcmode="lin" valueType="num">
                                      <p:cBhvr>
                                        <p:cTn id="86" dur="500" fill="hold"/>
                                        <p:tgtEl>
                                          <p:spTgt spid="50"/>
                                        </p:tgtEl>
                                        <p:attrNameLst>
                                          <p:attrName>ppt_h</p:attrName>
                                        </p:attrNameLst>
                                      </p:cBhvr>
                                      <p:tavLst>
                                        <p:tav tm="0">
                                          <p:val>
                                            <p:fltVal val="0"/>
                                          </p:val>
                                        </p:tav>
                                        <p:tav tm="100000">
                                          <p:val>
                                            <p:strVal val="#ppt_h"/>
                                          </p:val>
                                        </p:tav>
                                      </p:tavLst>
                                    </p:anim>
                                    <p:animEffect transition="in" filter="fade">
                                      <p:cBhvr>
                                        <p:cTn id="87" dur="500"/>
                                        <p:tgtEl>
                                          <p:spTgt spid="50"/>
                                        </p:tgtEl>
                                      </p:cBhvr>
                                    </p:animEffect>
                                  </p:childTnLst>
                                </p:cTn>
                              </p:par>
                            </p:childTnLst>
                          </p:cTn>
                        </p:par>
                        <p:par>
                          <p:cTn id="88" fill="hold">
                            <p:stCondLst>
                              <p:cond delay="8000"/>
                            </p:stCondLst>
                            <p:childTnLst>
                              <p:par>
                                <p:cTn id="89" presetID="53" presetClass="entr" presetSubtype="16" fill="hold" grpId="0" nodeType="after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p:cTn id="91" dur="500" fill="hold"/>
                                        <p:tgtEl>
                                          <p:spTgt spid="45"/>
                                        </p:tgtEl>
                                        <p:attrNameLst>
                                          <p:attrName>ppt_w</p:attrName>
                                        </p:attrNameLst>
                                      </p:cBhvr>
                                      <p:tavLst>
                                        <p:tav tm="0">
                                          <p:val>
                                            <p:fltVal val="0"/>
                                          </p:val>
                                        </p:tav>
                                        <p:tav tm="100000">
                                          <p:val>
                                            <p:strVal val="#ppt_w"/>
                                          </p:val>
                                        </p:tav>
                                      </p:tavLst>
                                    </p:anim>
                                    <p:anim calcmode="lin" valueType="num">
                                      <p:cBhvr>
                                        <p:cTn id="92" dur="500" fill="hold"/>
                                        <p:tgtEl>
                                          <p:spTgt spid="45"/>
                                        </p:tgtEl>
                                        <p:attrNameLst>
                                          <p:attrName>ppt_h</p:attrName>
                                        </p:attrNameLst>
                                      </p:cBhvr>
                                      <p:tavLst>
                                        <p:tav tm="0">
                                          <p:val>
                                            <p:fltVal val="0"/>
                                          </p:val>
                                        </p:tav>
                                        <p:tav tm="100000">
                                          <p:val>
                                            <p:strVal val="#ppt_h"/>
                                          </p:val>
                                        </p:tav>
                                      </p:tavLst>
                                    </p:anim>
                                    <p:animEffect transition="in" filter="fade">
                                      <p:cBhvr>
                                        <p:cTn id="93" dur="500"/>
                                        <p:tgtEl>
                                          <p:spTgt spid="45"/>
                                        </p:tgtEl>
                                      </p:cBhvr>
                                    </p:animEffect>
                                  </p:childTnLst>
                                </p:cTn>
                              </p:par>
                              <p:par>
                                <p:cTn id="94" presetID="42" presetClass="entr" presetSubtype="0" fill="hold" grpId="0" nodeType="with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fade">
                                      <p:cBhvr>
                                        <p:cTn id="96" dur="500"/>
                                        <p:tgtEl>
                                          <p:spTgt spid="51"/>
                                        </p:tgtEl>
                                      </p:cBhvr>
                                    </p:animEffect>
                                    <p:anim calcmode="lin" valueType="num">
                                      <p:cBhvr>
                                        <p:cTn id="97" dur="500" fill="hold"/>
                                        <p:tgtEl>
                                          <p:spTgt spid="51"/>
                                        </p:tgtEl>
                                        <p:attrNameLst>
                                          <p:attrName>ppt_x</p:attrName>
                                        </p:attrNameLst>
                                      </p:cBhvr>
                                      <p:tavLst>
                                        <p:tav tm="0">
                                          <p:val>
                                            <p:strVal val="#ppt_x"/>
                                          </p:val>
                                        </p:tav>
                                        <p:tav tm="100000">
                                          <p:val>
                                            <p:strVal val="#ppt_x"/>
                                          </p:val>
                                        </p:tav>
                                      </p:tavLst>
                                    </p:anim>
                                    <p:anim calcmode="lin" valueType="num">
                                      <p:cBhvr>
                                        <p:cTn id="98" dur="500" fill="hold"/>
                                        <p:tgtEl>
                                          <p:spTgt spid="51"/>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fade">
                                      <p:cBhvr>
                                        <p:cTn id="101" dur="500"/>
                                        <p:tgtEl>
                                          <p:spTgt spid="52"/>
                                        </p:tgtEl>
                                      </p:cBhvr>
                                    </p:animEffect>
                                    <p:anim calcmode="lin" valueType="num">
                                      <p:cBhvr>
                                        <p:cTn id="102" dur="500" fill="hold"/>
                                        <p:tgtEl>
                                          <p:spTgt spid="52"/>
                                        </p:tgtEl>
                                        <p:attrNameLst>
                                          <p:attrName>ppt_x</p:attrName>
                                        </p:attrNameLst>
                                      </p:cBhvr>
                                      <p:tavLst>
                                        <p:tav tm="0">
                                          <p:val>
                                            <p:strVal val="#ppt_x"/>
                                          </p:val>
                                        </p:tav>
                                        <p:tav tm="100000">
                                          <p:val>
                                            <p:strVal val="#ppt_x"/>
                                          </p:val>
                                        </p:tav>
                                      </p:tavLst>
                                    </p:anim>
                                    <p:anim calcmode="lin" valueType="num">
                                      <p:cBhvr>
                                        <p:cTn id="103" dur="500" fill="hold"/>
                                        <p:tgtEl>
                                          <p:spTgt spid="52"/>
                                        </p:tgtEl>
                                        <p:attrNameLst>
                                          <p:attrName>ppt_y</p:attrName>
                                        </p:attrNameLst>
                                      </p:cBhvr>
                                      <p:tavLst>
                                        <p:tav tm="0">
                                          <p:val>
                                            <p:strVal val="#ppt_y-.1"/>
                                          </p:val>
                                        </p:tav>
                                        <p:tav tm="100000">
                                          <p:val>
                                            <p:strVal val="#ppt_y"/>
                                          </p:val>
                                        </p:tav>
                                      </p:tavLst>
                                    </p:anim>
                                  </p:childTnLst>
                                </p:cTn>
                              </p:par>
                            </p:childTnLst>
                          </p:cTn>
                        </p:par>
                        <p:par>
                          <p:cTn id="104" fill="hold">
                            <p:stCondLst>
                              <p:cond delay="8500"/>
                            </p:stCondLst>
                            <p:childTnLst>
                              <p:par>
                                <p:cTn id="105" presetID="22" presetClass="entr" presetSubtype="8" fill="hold" nodeType="afterEffect">
                                  <p:stCondLst>
                                    <p:cond delay="0"/>
                                  </p:stCondLst>
                                  <p:childTnLst>
                                    <p:set>
                                      <p:cBhvr>
                                        <p:cTn id="106" dur="1" fill="hold">
                                          <p:stCondLst>
                                            <p:cond delay="0"/>
                                          </p:stCondLst>
                                        </p:cTn>
                                        <p:tgtEl>
                                          <p:spTgt spid="69"/>
                                        </p:tgtEl>
                                        <p:attrNameLst>
                                          <p:attrName>style.visibility</p:attrName>
                                        </p:attrNameLst>
                                      </p:cBhvr>
                                      <p:to>
                                        <p:strVal val="visible"/>
                                      </p:to>
                                    </p:set>
                                    <p:animEffect transition="in" filter="wipe(left)">
                                      <p:cBhvr>
                                        <p:cTn id="107" dur="500"/>
                                        <p:tgtEl>
                                          <p:spTgt spid="69"/>
                                        </p:tgtEl>
                                      </p:cBhvr>
                                    </p:animEffect>
                                  </p:childTnLst>
                                </p:cTn>
                              </p:par>
                            </p:childTnLst>
                          </p:cTn>
                        </p:par>
                        <p:par>
                          <p:cTn id="108" fill="hold">
                            <p:stCondLst>
                              <p:cond delay="9000"/>
                            </p:stCondLst>
                            <p:childTnLst>
                              <p:par>
                                <p:cTn id="109" presetID="22" presetClass="entr" presetSubtype="8" fill="hold" nodeType="afterEffect">
                                  <p:stCondLst>
                                    <p:cond delay="0"/>
                                  </p:stCondLst>
                                  <p:childTnLst>
                                    <p:set>
                                      <p:cBhvr>
                                        <p:cTn id="110" dur="1" fill="hold">
                                          <p:stCondLst>
                                            <p:cond delay="0"/>
                                          </p:stCondLst>
                                        </p:cTn>
                                        <p:tgtEl>
                                          <p:spTgt spid="28"/>
                                        </p:tgtEl>
                                        <p:attrNameLst>
                                          <p:attrName>style.visibility</p:attrName>
                                        </p:attrNameLst>
                                      </p:cBhvr>
                                      <p:to>
                                        <p:strVal val="visible"/>
                                      </p:to>
                                    </p:set>
                                    <p:animEffect transition="in" filter="wipe(left)">
                                      <p:cBhvr>
                                        <p:cTn id="111" dur="500"/>
                                        <p:tgtEl>
                                          <p:spTgt spid="28"/>
                                        </p:tgtEl>
                                      </p:cBhvr>
                                    </p:animEffect>
                                  </p:childTnLst>
                                </p:cTn>
                              </p:par>
                            </p:childTnLst>
                          </p:cTn>
                        </p:par>
                        <p:par>
                          <p:cTn id="112" fill="hold">
                            <p:stCondLst>
                              <p:cond delay="9500"/>
                            </p:stCondLst>
                            <p:childTnLst>
                              <p:par>
                                <p:cTn id="113" presetID="53" presetClass="entr" presetSubtype="16" fill="hold" grpId="0" nodeType="afterEffect">
                                  <p:stCondLst>
                                    <p:cond delay="0"/>
                                  </p:stCondLst>
                                  <p:childTnLst>
                                    <p:set>
                                      <p:cBhvr>
                                        <p:cTn id="114" dur="1" fill="hold">
                                          <p:stCondLst>
                                            <p:cond delay="0"/>
                                          </p:stCondLst>
                                        </p:cTn>
                                        <p:tgtEl>
                                          <p:spTgt spid="55"/>
                                        </p:tgtEl>
                                        <p:attrNameLst>
                                          <p:attrName>style.visibility</p:attrName>
                                        </p:attrNameLst>
                                      </p:cBhvr>
                                      <p:to>
                                        <p:strVal val="visible"/>
                                      </p:to>
                                    </p:set>
                                    <p:anim calcmode="lin" valueType="num">
                                      <p:cBhvr>
                                        <p:cTn id="115" dur="500" fill="hold"/>
                                        <p:tgtEl>
                                          <p:spTgt spid="55"/>
                                        </p:tgtEl>
                                        <p:attrNameLst>
                                          <p:attrName>ppt_w</p:attrName>
                                        </p:attrNameLst>
                                      </p:cBhvr>
                                      <p:tavLst>
                                        <p:tav tm="0">
                                          <p:val>
                                            <p:fltVal val="0"/>
                                          </p:val>
                                        </p:tav>
                                        <p:tav tm="100000">
                                          <p:val>
                                            <p:strVal val="#ppt_w"/>
                                          </p:val>
                                        </p:tav>
                                      </p:tavLst>
                                    </p:anim>
                                    <p:anim calcmode="lin" valueType="num">
                                      <p:cBhvr>
                                        <p:cTn id="116" dur="500" fill="hold"/>
                                        <p:tgtEl>
                                          <p:spTgt spid="55"/>
                                        </p:tgtEl>
                                        <p:attrNameLst>
                                          <p:attrName>ppt_h</p:attrName>
                                        </p:attrNameLst>
                                      </p:cBhvr>
                                      <p:tavLst>
                                        <p:tav tm="0">
                                          <p:val>
                                            <p:fltVal val="0"/>
                                          </p:val>
                                        </p:tav>
                                        <p:tav tm="100000">
                                          <p:val>
                                            <p:strVal val="#ppt_h"/>
                                          </p:val>
                                        </p:tav>
                                      </p:tavLst>
                                    </p:anim>
                                    <p:animEffect transition="in" filter="fade">
                                      <p:cBhvr>
                                        <p:cTn id="117" dur="500"/>
                                        <p:tgtEl>
                                          <p:spTgt spid="55"/>
                                        </p:tgtEl>
                                      </p:cBhvr>
                                    </p:animEffect>
                                  </p:childTnLst>
                                </p:cTn>
                              </p:par>
                            </p:childTnLst>
                          </p:cTn>
                        </p:par>
                        <p:par>
                          <p:cTn id="118" fill="hold">
                            <p:stCondLst>
                              <p:cond delay="10000"/>
                            </p:stCondLst>
                            <p:childTnLst>
                              <p:par>
                                <p:cTn id="119" presetID="53" presetClass="entr" presetSubtype="16" fill="hold" grpId="0" nodeType="afterEffect">
                                  <p:stCondLst>
                                    <p:cond delay="0"/>
                                  </p:stCondLst>
                                  <p:childTnLst>
                                    <p:set>
                                      <p:cBhvr>
                                        <p:cTn id="120" dur="1" fill="hold">
                                          <p:stCondLst>
                                            <p:cond delay="0"/>
                                          </p:stCondLst>
                                        </p:cTn>
                                        <p:tgtEl>
                                          <p:spTgt spid="56"/>
                                        </p:tgtEl>
                                        <p:attrNameLst>
                                          <p:attrName>style.visibility</p:attrName>
                                        </p:attrNameLst>
                                      </p:cBhvr>
                                      <p:to>
                                        <p:strVal val="visible"/>
                                      </p:to>
                                    </p:set>
                                    <p:anim calcmode="lin" valueType="num">
                                      <p:cBhvr>
                                        <p:cTn id="121" dur="500" fill="hold"/>
                                        <p:tgtEl>
                                          <p:spTgt spid="56"/>
                                        </p:tgtEl>
                                        <p:attrNameLst>
                                          <p:attrName>ppt_w</p:attrName>
                                        </p:attrNameLst>
                                      </p:cBhvr>
                                      <p:tavLst>
                                        <p:tav tm="0">
                                          <p:val>
                                            <p:fltVal val="0"/>
                                          </p:val>
                                        </p:tav>
                                        <p:tav tm="100000">
                                          <p:val>
                                            <p:strVal val="#ppt_w"/>
                                          </p:val>
                                        </p:tav>
                                      </p:tavLst>
                                    </p:anim>
                                    <p:anim calcmode="lin" valueType="num">
                                      <p:cBhvr>
                                        <p:cTn id="122" dur="500" fill="hold"/>
                                        <p:tgtEl>
                                          <p:spTgt spid="56"/>
                                        </p:tgtEl>
                                        <p:attrNameLst>
                                          <p:attrName>ppt_h</p:attrName>
                                        </p:attrNameLst>
                                      </p:cBhvr>
                                      <p:tavLst>
                                        <p:tav tm="0">
                                          <p:val>
                                            <p:fltVal val="0"/>
                                          </p:val>
                                        </p:tav>
                                        <p:tav tm="100000">
                                          <p:val>
                                            <p:strVal val="#ppt_h"/>
                                          </p:val>
                                        </p:tav>
                                      </p:tavLst>
                                    </p:anim>
                                    <p:animEffect transition="in" filter="fade">
                                      <p:cBhvr>
                                        <p:cTn id="123" dur="500"/>
                                        <p:tgtEl>
                                          <p:spTgt spid="56"/>
                                        </p:tgtEl>
                                      </p:cBhvr>
                                    </p:animEffect>
                                  </p:childTnLst>
                                </p:cTn>
                              </p:par>
                            </p:childTnLst>
                          </p:cTn>
                        </p:par>
                        <p:par>
                          <p:cTn id="124" fill="hold">
                            <p:stCondLst>
                              <p:cond delay="10500"/>
                            </p:stCondLst>
                            <p:childTnLst>
                              <p:par>
                                <p:cTn id="125" presetID="53" presetClass="entr" presetSubtype="16" fill="hold" grpId="0" nodeType="afterEffect">
                                  <p:stCondLst>
                                    <p:cond delay="0"/>
                                  </p:stCondLst>
                                  <p:childTnLst>
                                    <p:set>
                                      <p:cBhvr>
                                        <p:cTn id="126" dur="1" fill="hold">
                                          <p:stCondLst>
                                            <p:cond delay="0"/>
                                          </p:stCondLst>
                                        </p:cTn>
                                        <p:tgtEl>
                                          <p:spTgt spid="57"/>
                                        </p:tgtEl>
                                        <p:attrNameLst>
                                          <p:attrName>style.visibility</p:attrName>
                                        </p:attrNameLst>
                                      </p:cBhvr>
                                      <p:to>
                                        <p:strVal val="visible"/>
                                      </p:to>
                                    </p:set>
                                    <p:anim calcmode="lin" valueType="num">
                                      <p:cBhvr>
                                        <p:cTn id="127" dur="500" fill="hold"/>
                                        <p:tgtEl>
                                          <p:spTgt spid="57"/>
                                        </p:tgtEl>
                                        <p:attrNameLst>
                                          <p:attrName>ppt_w</p:attrName>
                                        </p:attrNameLst>
                                      </p:cBhvr>
                                      <p:tavLst>
                                        <p:tav tm="0">
                                          <p:val>
                                            <p:fltVal val="0"/>
                                          </p:val>
                                        </p:tav>
                                        <p:tav tm="100000">
                                          <p:val>
                                            <p:strVal val="#ppt_w"/>
                                          </p:val>
                                        </p:tav>
                                      </p:tavLst>
                                    </p:anim>
                                    <p:anim calcmode="lin" valueType="num">
                                      <p:cBhvr>
                                        <p:cTn id="128" dur="500" fill="hold"/>
                                        <p:tgtEl>
                                          <p:spTgt spid="57"/>
                                        </p:tgtEl>
                                        <p:attrNameLst>
                                          <p:attrName>ppt_h</p:attrName>
                                        </p:attrNameLst>
                                      </p:cBhvr>
                                      <p:tavLst>
                                        <p:tav tm="0">
                                          <p:val>
                                            <p:fltVal val="0"/>
                                          </p:val>
                                        </p:tav>
                                        <p:tav tm="100000">
                                          <p:val>
                                            <p:strVal val="#ppt_h"/>
                                          </p:val>
                                        </p:tav>
                                      </p:tavLst>
                                    </p:anim>
                                    <p:animEffect transition="in" filter="fade">
                                      <p:cBhvr>
                                        <p:cTn id="129" dur="500"/>
                                        <p:tgtEl>
                                          <p:spTgt spid="57"/>
                                        </p:tgtEl>
                                      </p:cBhvr>
                                    </p:animEffect>
                                  </p:childTnLst>
                                </p:cTn>
                              </p:par>
                            </p:childTnLst>
                          </p:cTn>
                        </p:par>
                        <p:par>
                          <p:cTn id="130" fill="hold">
                            <p:stCondLst>
                              <p:cond delay="11000"/>
                            </p:stCondLst>
                            <p:childTnLst>
                              <p:par>
                                <p:cTn id="131" presetID="22" presetClass="entr" presetSubtype="1" fill="hold" nodeType="afterEffect">
                                  <p:stCondLst>
                                    <p:cond delay="0"/>
                                  </p:stCondLst>
                                  <p:childTnLst>
                                    <p:set>
                                      <p:cBhvr>
                                        <p:cTn id="132" dur="1" fill="hold">
                                          <p:stCondLst>
                                            <p:cond delay="0"/>
                                          </p:stCondLst>
                                        </p:cTn>
                                        <p:tgtEl>
                                          <p:spTgt spid="58"/>
                                        </p:tgtEl>
                                        <p:attrNameLst>
                                          <p:attrName>style.visibility</p:attrName>
                                        </p:attrNameLst>
                                      </p:cBhvr>
                                      <p:to>
                                        <p:strVal val="visible"/>
                                      </p:to>
                                    </p:set>
                                    <p:animEffect transition="in" filter="wipe(up)">
                                      <p:cBhvr>
                                        <p:cTn id="133" dur="500"/>
                                        <p:tgtEl>
                                          <p:spTgt spid="58"/>
                                        </p:tgtEl>
                                      </p:cBhvr>
                                    </p:animEffect>
                                  </p:childTnLst>
                                </p:cTn>
                              </p:par>
                            </p:childTnLst>
                          </p:cTn>
                        </p:par>
                        <p:par>
                          <p:cTn id="134" fill="hold">
                            <p:stCondLst>
                              <p:cond delay="11500"/>
                            </p:stCondLst>
                            <p:childTnLst>
                              <p:par>
                                <p:cTn id="135" presetID="53" presetClass="entr" presetSubtype="16" fill="hold" grpId="0" nodeType="afterEffect">
                                  <p:stCondLst>
                                    <p:cond delay="0"/>
                                  </p:stCondLst>
                                  <p:childTnLst>
                                    <p:set>
                                      <p:cBhvr>
                                        <p:cTn id="136" dur="1" fill="hold">
                                          <p:stCondLst>
                                            <p:cond delay="0"/>
                                          </p:stCondLst>
                                        </p:cTn>
                                        <p:tgtEl>
                                          <p:spTgt spid="59"/>
                                        </p:tgtEl>
                                        <p:attrNameLst>
                                          <p:attrName>style.visibility</p:attrName>
                                        </p:attrNameLst>
                                      </p:cBhvr>
                                      <p:to>
                                        <p:strVal val="visible"/>
                                      </p:to>
                                    </p:set>
                                    <p:anim calcmode="lin" valueType="num">
                                      <p:cBhvr>
                                        <p:cTn id="137" dur="500" fill="hold"/>
                                        <p:tgtEl>
                                          <p:spTgt spid="59"/>
                                        </p:tgtEl>
                                        <p:attrNameLst>
                                          <p:attrName>ppt_w</p:attrName>
                                        </p:attrNameLst>
                                      </p:cBhvr>
                                      <p:tavLst>
                                        <p:tav tm="0">
                                          <p:val>
                                            <p:fltVal val="0"/>
                                          </p:val>
                                        </p:tav>
                                        <p:tav tm="100000">
                                          <p:val>
                                            <p:strVal val="#ppt_w"/>
                                          </p:val>
                                        </p:tav>
                                      </p:tavLst>
                                    </p:anim>
                                    <p:anim calcmode="lin" valueType="num">
                                      <p:cBhvr>
                                        <p:cTn id="138" dur="500" fill="hold"/>
                                        <p:tgtEl>
                                          <p:spTgt spid="59"/>
                                        </p:tgtEl>
                                        <p:attrNameLst>
                                          <p:attrName>ppt_h</p:attrName>
                                        </p:attrNameLst>
                                      </p:cBhvr>
                                      <p:tavLst>
                                        <p:tav tm="0">
                                          <p:val>
                                            <p:fltVal val="0"/>
                                          </p:val>
                                        </p:tav>
                                        <p:tav tm="100000">
                                          <p:val>
                                            <p:strVal val="#ppt_h"/>
                                          </p:val>
                                        </p:tav>
                                      </p:tavLst>
                                    </p:anim>
                                    <p:animEffect transition="in" filter="fade">
                                      <p:cBhvr>
                                        <p:cTn id="139" dur="500"/>
                                        <p:tgtEl>
                                          <p:spTgt spid="59"/>
                                        </p:tgtEl>
                                      </p:cBhvr>
                                    </p:animEffect>
                                  </p:childTnLst>
                                </p:cTn>
                              </p:par>
                            </p:childTnLst>
                          </p:cTn>
                        </p:par>
                        <p:par>
                          <p:cTn id="140" fill="hold">
                            <p:stCondLst>
                              <p:cond delay="12000"/>
                            </p:stCondLst>
                            <p:childTnLst>
                              <p:par>
                                <p:cTn id="141" presetID="53" presetClass="entr" presetSubtype="16" fill="hold" grpId="0" nodeType="afterEffect">
                                  <p:stCondLst>
                                    <p:cond delay="0"/>
                                  </p:stCondLst>
                                  <p:childTnLst>
                                    <p:set>
                                      <p:cBhvr>
                                        <p:cTn id="142" dur="1" fill="hold">
                                          <p:stCondLst>
                                            <p:cond delay="0"/>
                                          </p:stCondLst>
                                        </p:cTn>
                                        <p:tgtEl>
                                          <p:spTgt spid="53"/>
                                        </p:tgtEl>
                                        <p:attrNameLst>
                                          <p:attrName>style.visibility</p:attrName>
                                        </p:attrNameLst>
                                      </p:cBhvr>
                                      <p:to>
                                        <p:strVal val="visible"/>
                                      </p:to>
                                    </p:set>
                                    <p:anim calcmode="lin" valueType="num">
                                      <p:cBhvr>
                                        <p:cTn id="143" dur="500" fill="hold"/>
                                        <p:tgtEl>
                                          <p:spTgt spid="53"/>
                                        </p:tgtEl>
                                        <p:attrNameLst>
                                          <p:attrName>ppt_w</p:attrName>
                                        </p:attrNameLst>
                                      </p:cBhvr>
                                      <p:tavLst>
                                        <p:tav tm="0">
                                          <p:val>
                                            <p:fltVal val="0"/>
                                          </p:val>
                                        </p:tav>
                                        <p:tav tm="100000">
                                          <p:val>
                                            <p:strVal val="#ppt_w"/>
                                          </p:val>
                                        </p:tav>
                                      </p:tavLst>
                                    </p:anim>
                                    <p:anim calcmode="lin" valueType="num">
                                      <p:cBhvr>
                                        <p:cTn id="144" dur="500" fill="hold"/>
                                        <p:tgtEl>
                                          <p:spTgt spid="53"/>
                                        </p:tgtEl>
                                        <p:attrNameLst>
                                          <p:attrName>ppt_h</p:attrName>
                                        </p:attrNameLst>
                                      </p:cBhvr>
                                      <p:tavLst>
                                        <p:tav tm="0">
                                          <p:val>
                                            <p:fltVal val="0"/>
                                          </p:val>
                                        </p:tav>
                                        <p:tav tm="100000">
                                          <p:val>
                                            <p:strVal val="#ppt_h"/>
                                          </p:val>
                                        </p:tav>
                                      </p:tavLst>
                                    </p:anim>
                                    <p:animEffect transition="in" filter="fade">
                                      <p:cBhvr>
                                        <p:cTn id="145" dur="500"/>
                                        <p:tgtEl>
                                          <p:spTgt spid="53"/>
                                        </p:tgtEl>
                                      </p:cBhvr>
                                    </p:animEffect>
                                  </p:childTnLst>
                                </p:cTn>
                              </p:par>
                              <p:par>
                                <p:cTn id="146" presetID="47" presetClass="entr" presetSubtype="0"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fade">
                                      <p:cBhvr>
                                        <p:cTn id="148" dur="1000"/>
                                        <p:tgtEl>
                                          <p:spTgt spid="60"/>
                                        </p:tgtEl>
                                      </p:cBhvr>
                                    </p:animEffect>
                                    <p:anim calcmode="lin" valueType="num">
                                      <p:cBhvr>
                                        <p:cTn id="149" dur="1000" fill="hold"/>
                                        <p:tgtEl>
                                          <p:spTgt spid="60"/>
                                        </p:tgtEl>
                                        <p:attrNameLst>
                                          <p:attrName>ppt_x</p:attrName>
                                        </p:attrNameLst>
                                      </p:cBhvr>
                                      <p:tavLst>
                                        <p:tav tm="0">
                                          <p:val>
                                            <p:strVal val="#ppt_x"/>
                                          </p:val>
                                        </p:tav>
                                        <p:tav tm="100000">
                                          <p:val>
                                            <p:strVal val="#ppt_x"/>
                                          </p:val>
                                        </p:tav>
                                      </p:tavLst>
                                    </p:anim>
                                    <p:anim calcmode="lin" valueType="num">
                                      <p:cBhvr>
                                        <p:cTn id="150" dur="1000" fill="hold"/>
                                        <p:tgtEl>
                                          <p:spTgt spid="60"/>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61"/>
                                        </p:tgtEl>
                                        <p:attrNameLst>
                                          <p:attrName>style.visibility</p:attrName>
                                        </p:attrNameLst>
                                      </p:cBhvr>
                                      <p:to>
                                        <p:strVal val="visible"/>
                                      </p:to>
                                    </p:set>
                                    <p:animEffect transition="in" filter="fade">
                                      <p:cBhvr>
                                        <p:cTn id="153" dur="500"/>
                                        <p:tgtEl>
                                          <p:spTgt spid="61"/>
                                        </p:tgtEl>
                                      </p:cBhvr>
                                    </p:animEffect>
                                    <p:anim calcmode="lin" valueType="num">
                                      <p:cBhvr>
                                        <p:cTn id="154" dur="500" fill="hold"/>
                                        <p:tgtEl>
                                          <p:spTgt spid="61"/>
                                        </p:tgtEl>
                                        <p:attrNameLst>
                                          <p:attrName>ppt_x</p:attrName>
                                        </p:attrNameLst>
                                      </p:cBhvr>
                                      <p:tavLst>
                                        <p:tav tm="0">
                                          <p:val>
                                            <p:strVal val="#ppt_x"/>
                                          </p:val>
                                        </p:tav>
                                        <p:tav tm="100000">
                                          <p:val>
                                            <p:strVal val="#ppt_x"/>
                                          </p:val>
                                        </p:tav>
                                      </p:tavLst>
                                    </p:anim>
                                    <p:anim calcmode="lin" valueType="num">
                                      <p:cBhvr>
                                        <p:cTn id="155" dur="500" fill="hold"/>
                                        <p:tgtEl>
                                          <p:spTgt spid="61"/>
                                        </p:tgtEl>
                                        <p:attrNameLst>
                                          <p:attrName>ppt_y</p:attrName>
                                        </p:attrNameLst>
                                      </p:cBhvr>
                                      <p:tavLst>
                                        <p:tav tm="0">
                                          <p:val>
                                            <p:strVal val="#ppt_y+.1"/>
                                          </p:val>
                                        </p:tav>
                                        <p:tav tm="100000">
                                          <p:val>
                                            <p:strVal val="#ppt_y"/>
                                          </p:val>
                                        </p:tav>
                                      </p:tavLst>
                                    </p:anim>
                                  </p:childTnLst>
                                </p:cTn>
                              </p:par>
                            </p:childTnLst>
                          </p:cTn>
                        </p:par>
                        <p:par>
                          <p:cTn id="156" fill="hold">
                            <p:stCondLst>
                              <p:cond delay="13000"/>
                            </p:stCondLst>
                            <p:childTnLst>
                              <p:par>
                                <p:cTn id="157" presetID="22" presetClass="entr" presetSubtype="8" fill="hold" nodeType="afterEffect">
                                  <p:stCondLst>
                                    <p:cond delay="0"/>
                                  </p:stCondLst>
                                  <p:childTnLst>
                                    <p:set>
                                      <p:cBhvr>
                                        <p:cTn id="158" dur="1" fill="hold">
                                          <p:stCondLst>
                                            <p:cond delay="0"/>
                                          </p:stCondLst>
                                        </p:cTn>
                                        <p:tgtEl>
                                          <p:spTgt spid="67"/>
                                        </p:tgtEl>
                                        <p:attrNameLst>
                                          <p:attrName>style.visibility</p:attrName>
                                        </p:attrNameLst>
                                      </p:cBhvr>
                                      <p:to>
                                        <p:strVal val="visible"/>
                                      </p:to>
                                    </p:set>
                                    <p:animEffect transition="in" filter="wipe(left)">
                                      <p:cBhvr>
                                        <p:cTn id="159" dur="500"/>
                                        <p:tgtEl>
                                          <p:spTgt spid="67"/>
                                        </p:tgtEl>
                                      </p:cBhvr>
                                    </p:animEffect>
                                  </p:childTnLst>
                                </p:cTn>
                              </p:par>
                            </p:childTnLst>
                          </p:cTn>
                        </p:par>
                        <p:par>
                          <p:cTn id="160" fill="hold">
                            <p:stCondLst>
                              <p:cond delay="13500"/>
                            </p:stCondLst>
                            <p:childTnLst>
                              <p:par>
                                <p:cTn id="161" presetID="22" presetClass="entr" presetSubtype="8" fill="hold" nodeType="afterEffect">
                                  <p:stCondLst>
                                    <p:cond delay="0"/>
                                  </p:stCondLst>
                                  <p:childTnLst>
                                    <p:set>
                                      <p:cBhvr>
                                        <p:cTn id="162" dur="1" fill="hold">
                                          <p:stCondLst>
                                            <p:cond delay="0"/>
                                          </p:stCondLst>
                                        </p:cTn>
                                        <p:tgtEl>
                                          <p:spTgt spid="33"/>
                                        </p:tgtEl>
                                        <p:attrNameLst>
                                          <p:attrName>style.visibility</p:attrName>
                                        </p:attrNameLst>
                                      </p:cBhvr>
                                      <p:to>
                                        <p:strVal val="visible"/>
                                      </p:to>
                                    </p:set>
                                    <p:animEffect transition="in" filter="wipe(left)">
                                      <p:cBhvr>
                                        <p:cTn id="16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animBg="1"/>
      <p:bldP spid="9" grpId="0" animBg="1"/>
      <p:bldP spid="10" grpId="0" animBg="1"/>
      <p:bldP spid="14" grpId="0" animBg="1"/>
      <p:bldP spid="16" grpId="0"/>
      <p:bldP spid="17" grpId="0"/>
      <p:bldP spid="45" grpId="0" animBg="1"/>
      <p:bldP spid="46" grpId="0" animBg="1"/>
      <p:bldP spid="47" grpId="0" animBg="1"/>
      <p:bldP spid="48" grpId="0" animBg="1"/>
      <p:bldP spid="50" grpId="0" animBg="1"/>
      <p:bldP spid="51" grpId="0"/>
      <p:bldP spid="52" grpId="0"/>
      <p:bldP spid="53" grpId="0" animBg="1"/>
      <p:bldP spid="55" grpId="0" animBg="1"/>
      <p:bldP spid="56" grpId="0" animBg="1"/>
      <p:bldP spid="57" grpId="0" animBg="1"/>
      <p:bldP spid="59" grpId="0" animBg="1"/>
      <p:bldP spid="60" grpId="0"/>
      <p:bldP spid="6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a:extLst>
              <a:ext uri="{FF2B5EF4-FFF2-40B4-BE49-F238E27FC236}">
                <a16:creationId xmlns:a16="http://schemas.microsoft.com/office/drawing/2014/main" id="{F272CB9A-11DA-403F-8A2C-8ACABB9E55E3}"/>
              </a:ext>
            </a:extLst>
          </p:cNvPr>
          <p:cNvCxnSpPr>
            <a:stCxn id="29" idx="6"/>
          </p:cNvCxnSpPr>
          <p:nvPr/>
        </p:nvCxnSpPr>
        <p:spPr>
          <a:xfrm>
            <a:off x="7449075" y="3995319"/>
            <a:ext cx="2864356"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92DD698-41EA-44B3-A338-53428D7D5050}"/>
              </a:ext>
            </a:extLst>
          </p:cNvPr>
          <p:cNvCxnSpPr>
            <a:endCxn id="29" idx="6"/>
          </p:cNvCxnSpPr>
          <p:nvPr/>
        </p:nvCxnSpPr>
        <p:spPr>
          <a:xfrm>
            <a:off x="4475009" y="3995319"/>
            <a:ext cx="2974066"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41C71E-E08E-4C35-AF33-12A46FFB4E28}"/>
              </a:ext>
            </a:extLst>
          </p:cNvPr>
          <p:cNvCxnSpPr>
            <a:endCxn id="20" idx="6"/>
          </p:cNvCxnSpPr>
          <p:nvPr/>
        </p:nvCxnSpPr>
        <p:spPr>
          <a:xfrm>
            <a:off x="1657906" y="3995319"/>
            <a:ext cx="28496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Arc 10">
            <a:extLst>
              <a:ext uri="{FF2B5EF4-FFF2-40B4-BE49-F238E27FC236}">
                <a16:creationId xmlns:a16="http://schemas.microsoft.com/office/drawing/2014/main" id="{AF54DAFC-72BF-4C18-B451-30110FC8EBCC}"/>
              </a:ext>
            </a:extLst>
          </p:cNvPr>
          <p:cNvSpPr/>
          <p:nvPr/>
        </p:nvSpPr>
        <p:spPr>
          <a:xfrm>
            <a:off x="1150597"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6AB54977-33F8-4105-824C-3D0C493D5B00}"/>
              </a:ext>
            </a:extLst>
          </p:cNvPr>
          <p:cNvCxnSpPr>
            <a:cxnSpLocks/>
          </p:cNvCxnSpPr>
          <p:nvPr/>
        </p:nvCxnSpPr>
        <p:spPr>
          <a:xfrm>
            <a:off x="0" y="3995319"/>
            <a:ext cx="153851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BADB8234-7655-4312-99D5-ACC91B4B894B}"/>
              </a:ext>
            </a:extLst>
          </p:cNvPr>
          <p:cNvSpPr/>
          <p:nvPr/>
        </p:nvSpPr>
        <p:spPr>
          <a:xfrm>
            <a:off x="1514928"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ircle: Hollow 8">
            <a:extLst>
              <a:ext uri="{FF2B5EF4-FFF2-40B4-BE49-F238E27FC236}">
                <a16:creationId xmlns:a16="http://schemas.microsoft.com/office/drawing/2014/main" id="{868629C6-9D56-44C4-A90C-D16F2E7AA94B}"/>
              </a:ext>
            </a:extLst>
          </p:cNvPr>
          <p:cNvSpPr/>
          <p:nvPr/>
        </p:nvSpPr>
        <p:spPr>
          <a:xfrm>
            <a:off x="1395865"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ircle: Hollow 9">
            <a:extLst>
              <a:ext uri="{FF2B5EF4-FFF2-40B4-BE49-F238E27FC236}">
                <a16:creationId xmlns:a16="http://schemas.microsoft.com/office/drawing/2014/main" id="{1E0E5245-3E9D-45CB-A2A2-78E37536928E}"/>
              </a:ext>
            </a:extLst>
          </p:cNvPr>
          <p:cNvSpPr/>
          <p:nvPr/>
        </p:nvSpPr>
        <p:spPr>
          <a:xfrm>
            <a:off x="1262993"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2" name="Straight Connector 11">
            <a:extLst>
              <a:ext uri="{FF2B5EF4-FFF2-40B4-BE49-F238E27FC236}">
                <a16:creationId xmlns:a16="http://schemas.microsoft.com/office/drawing/2014/main" id="{1B8353AA-1A28-4FAD-AF44-130B899BAAE4}"/>
              </a:ext>
            </a:extLst>
          </p:cNvPr>
          <p:cNvCxnSpPr>
            <a:cxnSpLocks/>
          </p:cNvCxnSpPr>
          <p:nvPr/>
        </p:nvCxnSpPr>
        <p:spPr>
          <a:xfrm flipV="1">
            <a:off x="1610179" y="4342506"/>
            <a:ext cx="0" cy="51669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36B49B4F-63E8-4430-9059-553CBCA3AB43}"/>
              </a:ext>
            </a:extLst>
          </p:cNvPr>
          <p:cNvSpPr/>
          <p:nvPr/>
        </p:nvSpPr>
        <p:spPr>
          <a:xfrm>
            <a:off x="1542843" y="4842977"/>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959B938-7387-4E6C-B81C-CA1B61488588}"/>
              </a:ext>
            </a:extLst>
          </p:cNvPr>
          <p:cNvSpPr txBox="1"/>
          <p:nvPr/>
        </p:nvSpPr>
        <p:spPr>
          <a:xfrm>
            <a:off x="607781" y="2919109"/>
            <a:ext cx="2004794" cy="646331"/>
          </a:xfrm>
          <a:prstGeom prst="rect">
            <a:avLst/>
          </a:prstGeom>
          <a:noFill/>
        </p:spPr>
        <p:txBody>
          <a:bodyPr wrap="square" rtlCol="0">
            <a:spAutoFit/>
          </a:bodyPr>
          <a:lstStyle/>
          <a:p>
            <a:pPr algn="ctr"/>
            <a:r>
              <a:rPr lang="en-US" sz="3600" dirty="0">
                <a:solidFill>
                  <a:srgbClr val="C00000"/>
                </a:solidFill>
                <a:latin typeface="Century Gothic" panose="020B0502020202020204" pitchFamily="34" charset="0"/>
              </a:rPr>
              <a:t>Feb. 29</a:t>
            </a:r>
          </a:p>
        </p:txBody>
      </p:sp>
      <p:sp>
        <p:nvSpPr>
          <p:cNvPr id="17" name="TextBox 16">
            <a:extLst>
              <a:ext uri="{FF2B5EF4-FFF2-40B4-BE49-F238E27FC236}">
                <a16:creationId xmlns:a16="http://schemas.microsoft.com/office/drawing/2014/main" id="{E623F98E-5FFF-4701-A99F-87B202C66033}"/>
              </a:ext>
            </a:extLst>
          </p:cNvPr>
          <p:cNvSpPr txBox="1"/>
          <p:nvPr/>
        </p:nvSpPr>
        <p:spPr>
          <a:xfrm>
            <a:off x="604782" y="5120507"/>
            <a:ext cx="2607865" cy="954107"/>
          </a:xfrm>
          <a:prstGeom prst="rect">
            <a:avLst/>
          </a:prstGeom>
          <a:noFill/>
        </p:spPr>
        <p:txBody>
          <a:bodyPr wrap="square" rtlCol="0">
            <a:spAutoFit/>
          </a:bodyPr>
          <a:lstStyle/>
          <a:p>
            <a:r>
              <a:rPr lang="en-US" sz="1400" dirty="0"/>
              <a:t>The FDA took steps to expand novel coronavirus testing to hospital clinical microbiology </a:t>
            </a:r>
            <a:r>
              <a:rPr lang="en-US" sz="1400" dirty="0" smtClean="0"/>
              <a:t>laboratories.</a:t>
            </a:r>
            <a:endParaRPr lang="en-US" sz="1400" dirty="0"/>
          </a:p>
        </p:txBody>
      </p:sp>
      <p:sp>
        <p:nvSpPr>
          <p:cNvPr id="18" name="Arc 17">
            <a:extLst>
              <a:ext uri="{FF2B5EF4-FFF2-40B4-BE49-F238E27FC236}">
                <a16:creationId xmlns:a16="http://schemas.microsoft.com/office/drawing/2014/main" id="{B54B9C7B-4DA7-40E1-B723-68758EB971FE}"/>
              </a:ext>
            </a:extLst>
          </p:cNvPr>
          <p:cNvSpPr/>
          <p:nvPr/>
        </p:nvSpPr>
        <p:spPr>
          <a:xfrm rot="5400000">
            <a:off x="3952745"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Oval 19">
            <a:extLst>
              <a:ext uri="{FF2B5EF4-FFF2-40B4-BE49-F238E27FC236}">
                <a16:creationId xmlns:a16="http://schemas.microsoft.com/office/drawing/2014/main" id="{037A3CB3-AA60-41C6-B92B-B84EC0A87E61}"/>
              </a:ext>
            </a:extLst>
          </p:cNvPr>
          <p:cNvSpPr/>
          <p:nvPr/>
        </p:nvSpPr>
        <p:spPr>
          <a:xfrm>
            <a:off x="4317076"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ircle: Hollow 20">
            <a:extLst>
              <a:ext uri="{FF2B5EF4-FFF2-40B4-BE49-F238E27FC236}">
                <a16:creationId xmlns:a16="http://schemas.microsoft.com/office/drawing/2014/main" id="{5AB77009-91CD-4089-A339-205E1FD860BA}"/>
              </a:ext>
            </a:extLst>
          </p:cNvPr>
          <p:cNvSpPr/>
          <p:nvPr/>
        </p:nvSpPr>
        <p:spPr>
          <a:xfrm>
            <a:off x="4198013"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Circle: Hollow 21">
            <a:extLst>
              <a:ext uri="{FF2B5EF4-FFF2-40B4-BE49-F238E27FC236}">
                <a16:creationId xmlns:a16="http://schemas.microsoft.com/office/drawing/2014/main" id="{EB4F978A-6973-4038-9D44-C992F6903D28}"/>
              </a:ext>
            </a:extLst>
          </p:cNvPr>
          <p:cNvSpPr/>
          <p:nvPr/>
        </p:nvSpPr>
        <p:spPr>
          <a:xfrm>
            <a:off x="4065141"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3" name="Straight Connector 22">
            <a:extLst>
              <a:ext uri="{FF2B5EF4-FFF2-40B4-BE49-F238E27FC236}">
                <a16:creationId xmlns:a16="http://schemas.microsoft.com/office/drawing/2014/main" id="{7982AF7D-7FF0-494C-891D-C601C69FAD64}"/>
              </a:ext>
            </a:extLst>
          </p:cNvPr>
          <p:cNvCxnSpPr>
            <a:cxnSpLocks/>
          </p:cNvCxnSpPr>
          <p:nvPr/>
        </p:nvCxnSpPr>
        <p:spPr>
          <a:xfrm flipV="1">
            <a:off x="4412327" y="2614747"/>
            <a:ext cx="0" cy="10333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D26033AC-E99E-4309-BD9B-47A98BA0DEA7}"/>
              </a:ext>
            </a:extLst>
          </p:cNvPr>
          <p:cNvSpPr/>
          <p:nvPr/>
        </p:nvSpPr>
        <p:spPr>
          <a:xfrm>
            <a:off x="4350206" y="2568391"/>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D297ECE7-7E0E-48D0-9C27-6FB0E3DB79DD}"/>
              </a:ext>
            </a:extLst>
          </p:cNvPr>
          <p:cNvSpPr txBox="1"/>
          <p:nvPr/>
        </p:nvSpPr>
        <p:spPr>
          <a:xfrm>
            <a:off x="3443467" y="4406496"/>
            <a:ext cx="1990474"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Mar. 11</a:t>
            </a:r>
            <a:endParaRPr lang="en-US" sz="3600" dirty="0">
              <a:solidFill>
                <a:srgbClr val="C00000"/>
              </a:solidFill>
              <a:latin typeface="Century Gothic" panose="020B0502020202020204" pitchFamily="34" charset="0"/>
            </a:endParaRPr>
          </a:p>
        </p:txBody>
      </p:sp>
      <p:sp>
        <p:nvSpPr>
          <p:cNvPr id="26" name="TextBox 25">
            <a:extLst>
              <a:ext uri="{FF2B5EF4-FFF2-40B4-BE49-F238E27FC236}">
                <a16:creationId xmlns:a16="http://schemas.microsoft.com/office/drawing/2014/main" id="{7DEA27D8-0CF3-496D-AD7D-2076231DE52C}"/>
              </a:ext>
            </a:extLst>
          </p:cNvPr>
          <p:cNvSpPr txBox="1"/>
          <p:nvPr/>
        </p:nvSpPr>
        <p:spPr>
          <a:xfrm>
            <a:off x="3005135" y="1293852"/>
            <a:ext cx="3201043" cy="954107"/>
          </a:xfrm>
          <a:prstGeom prst="rect">
            <a:avLst/>
          </a:prstGeom>
          <a:noFill/>
        </p:spPr>
        <p:txBody>
          <a:bodyPr wrap="square" rtlCol="0">
            <a:spAutoFit/>
          </a:bodyPr>
          <a:lstStyle/>
          <a:p>
            <a:r>
              <a:rPr lang="en-US" sz="1400" dirty="0"/>
              <a:t>The World Health Organization declares the coronavirus outbreak a pandemic, acknowledging that the virus will likely spread to all countries on the globe.</a:t>
            </a:r>
          </a:p>
        </p:txBody>
      </p:sp>
      <p:sp>
        <p:nvSpPr>
          <p:cNvPr id="27" name="Arc 26">
            <a:extLst>
              <a:ext uri="{FF2B5EF4-FFF2-40B4-BE49-F238E27FC236}">
                <a16:creationId xmlns:a16="http://schemas.microsoft.com/office/drawing/2014/main" id="{A2636062-43D3-463C-B6BD-741D547DE965}"/>
              </a:ext>
            </a:extLst>
          </p:cNvPr>
          <p:cNvSpPr/>
          <p:nvPr/>
        </p:nvSpPr>
        <p:spPr>
          <a:xfrm>
            <a:off x="6894244"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Oval 28">
            <a:extLst>
              <a:ext uri="{FF2B5EF4-FFF2-40B4-BE49-F238E27FC236}">
                <a16:creationId xmlns:a16="http://schemas.microsoft.com/office/drawing/2014/main" id="{CDCB9A2B-6699-4804-99AE-7A924FDA4340}"/>
              </a:ext>
            </a:extLst>
          </p:cNvPr>
          <p:cNvSpPr/>
          <p:nvPr/>
        </p:nvSpPr>
        <p:spPr>
          <a:xfrm>
            <a:off x="7258575"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ircle: Hollow 29">
            <a:extLst>
              <a:ext uri="{FF2B5EF4-FFF2-40B4-BE49-F238E27FC236}">
                <a16:creationId xmlns:a16="http://schemas.microsoft.com/office/drawing/2014/main" id="{3A6CDF07-EF0B-4379-8FBF-3718BD896047}"/>
              </a:ext>
            </a:extLst>
          </p:cNvPr>
          <p:cNvSpPr/>
          <p:nvPr/>
        </p:nvSpPr>
        <p:spPr>
          <a:xfrm>
            <a:off x="7139512"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Circle: Hollow 30">
            <a:extLst>
              <a:ext uri="{FF2B5EF4-FFF2-40B4-BE49-F238E27FC236}">
                <a16:creationId xmlns:a16="http://schemas.microsoft.com/office/drawing/2014/main" id="{FB3E2DCF-4068-4715-BD27-13370B541EAC}"/>
              </a:ext>
            </a:extLst>
          </p:cNvPr>
          <p:cNvSpPr/>
          <p:nvPr/>
        </p:nvSpPr>
        <p:spPr>
          <a:xfrm>
            <a:off x="7006640"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2" name="Straight Connector 31">
            <a:extLst>
              <a:ext uri="{FF2B5EF4-FFF2-40B4-BE49-F238E27FC236}">
                <a16:creationId xmlns:a16="http://schemas.microsoft.com/office/drawing/2014/main" id="{EA49CDC4-E9AD-4789-BEA6-BFF07A73111B}"/>
              </a:ext>
            </a:extLst>
          </p:cNvPr>
          <p:cNvCxnSpPr>
            <a:cxnSpLocks/>
          </p:cNvCxnSpPr>
          <p:nvPr/>
        </p:nvCxnSpPr>
        <p:spPr>
          <a:xfrm flipV="1">
            <a:off x="7353826" y="4342506"/>
            <a:ext cx="0" cy="614813"/>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DD4A8794-EADF-4527-95C6-C9D6781E9C8E}"/>
              </a:ext>
            </a:extLst>
          </p:cNvPr>
          <p:cNvSpPr/>
          <p:nvPr/>
        </p:nvSpPr>
        <p:spPr>
          <a:xfrm>
            <a:off x="7291705" y="4920655"/>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BE7D141-E60D-4B00-AA4B-1F588212DCAD}"/>
              </a:ext>
            </a:extLst>
          </p:cNvPr>
          <p:cNvSpPr txBox="1"/>
          <p:nvPr/>
        </p:nvSpPr>
        <p:spPr>
          <a:xfrm>
            <a:off x="6485292" y="2897903"/>
            <a:ext cx="1927566"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Mar. 16</a:t>
            </a:r>
            <a:endParaRPr lang="en-US" sz="3600" dirty="0">
              <a:solidFill>
                <a:srgbClr val="C00000"/>
              </a:solidFill>
              <a:latin typeface="Century Gothic" panose="020B0502020202020204" pitchFamily="34" charset="0"/>
            </a:endParaRPr>
          </a:p>
        </p:txBody>
      </p:sp>
      <p:sp>
        <p:nvSpPr>
          <p:cNvPr id="35" name="TextBox 34">
            <a:extLst>
              <a:ext uri="{FF2B5EF4-FFF2-40B4-BE49-F238E27FC236}">
                <a16:creationId xmlns:a16="http://schemas.microsoft.com/office/drawing/2014/main" id="{0A5C5A36-EC92-462F-BB70-6A797D63B1DD}"/>
              </a:ext>
            </a:extLst>
          </p:cNvPr>
          <p:cNvSpPr txBox="1"/>
          <p:nvPr/>
        </p:nvSpPr>
        <p:spPr>
          <a:xfrm>
            <a:off x="5939928" y="5150947"/>
            <a:ext cx="3363792" cy="954107"/>
          </a:xfrm>
          <a:prstGeom prst="rect">
            <a:avLst/>
          </a:prstGeom>
          <a:noFill/>
        </p:spPr>
        <p:txBody>
          <a:bodyPr wrap="square" rtlCol="0">
            <a:spAutoFit/>
          </a:bodyPr>
          <a:lstStyle/>
          <a:p>
            <a:r>
              <a:rPr lang="en-US" sz="1400" dirty="0"/>
              <a:t>The CDC recommends that for the next 8 weeks, organizers cancel or postpone in-person events that consist of 50 people or more throughout the United States.</a:t>
            </a:r>
          </a:p>
        </p:txBody>
      </p:sp>
      <p:sp>
        <p:nvSpPr>
          <p:cNvPr id="45" name="Arc 44">
            <a:extLst>
              <a:ext uri="{FF2B5EF4-FFF2-40B4-BE49-F238E27FC236}">
                <a16:creationId xmlns:a16="http://schemas.microsoft.com/office/drawing/2014/main" id="{E3730103-7F8D-4792-83EE-5FFC4A5D2274}"/>
              </a:ext>
            </a:extLst>
          </p:cNvPr>
          <p:cNvSpPr/>
          <p:nvPr/>
        </p:nvSpPr>
        <p:spPr>
          <a:xfrm rot="5400000">
            <a:off x="9791730" y="3535738"/>
            <a:ext cx="919162" cy="919162"/>
          </a:xfrm>
          <a:prstGeom prst="arc">
            <a:avLst>
              <a:gd name="adj1" fmla="val 5420354"/>
              <a:gd name="adj2" fmla="val 10853341"/>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Oval 45">
            <a:extLst>
              <a:ext uri="{FF2B5EF4-FFF2-40B4-BE49-F238E27FC236}">
                <a16:creationId xmlns:a16="http://schemas.microsoft.com/office/drawing/2014/main" id="{86694F26-80D5-467D-94C4-C9C860517F5F}"/>
              </a:ext>
            </a:extLst>
          </p:cNvPr>
          <p:cNvSpPr/>
          <p:nvPr/>
        </p:nvSpPr>
        <p:spPr>
          <a:xfrm>
            <a:off x="10156061" y="3900069"/>
            <a:ext cx="190500" cy="1905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ircle: Hollow 46">
            <a:extLst>
              <a:ext uri="{FF2B5EF4-FFF2-40B4-BE49-F238E27FC236}">
                <a16:creationId xmlns:a16="http://schemas.microsoft.com/office/drawing/2014/main" id="{B0789B4A-0620-4211-9109-6DBE9A07FE51}"/>
              </a:ext>
            </a:extLst>
          </p:cNvPr>
          <p:cNvSpPr/>
          <p:nvPr/>
        </p:nvSpPr>
        <p:spPr>
          <a:xfrm>
            <a:off x="10036998" y="3781006"/>
            <a:ext cx="428626" cy="428626"/>
          </a:xfrm>
          <a:prstGeom prst="donut">
            <a:avLst>
              <a:gd name="adj" fmla="val 52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Circle: Hollow 47">
            <a:extLst>
              <a:ext uri="{FF2B5EF4-FFF2-40B4-BE49-F238E27FC236}">
                <a16:creationId xmlns:a16="http://schemas.microsoft.com/office/drawing/2014/main" id="{9C63B36C-028C-4461-9179-02E81EA9B830}"/>
              </a:ext>
            </a:extLst>
          </p:cNvPr>
          <p:cNvSpPr/>
          <p:nvPr/>
        </p:nvSpPr>
        <p:spPr>
          <a:xfrm>
            <a:off x="9904126" y="3648134"/>
            <a:ext cx="694370" cy="694370"/>
          </a:xfrm>
          <a:prstGeom prst="donut">
            <a:avLst>
              <a:gd name="adj" fmla="val 287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9" name="Straight Connector 48">
            <a:extLst>
              <a:ext uri="{FF2B5EF4-FFF2-40B4-BE49-F238E27FC236}">
                <a16:creationId xmlns:a16="http://schemas.microsoft.com/office/drawing/2014/main" id="{15E6C7CE-0DCB-4A82-B08E-519AC3270B85}"/>
              </a:ext>
            </a:extLst>
          </p:cNvPr>
          <p:cNvCxnSpPr>
            <a:cxnSpLocks/>
          </p:cNvCxnSpPr>
          <p:nvPr/>
        </p:nvCxnSpPr>
        <p:spPr>
          <a:xfrm flipV="1">
            <a:off x="10251312" y="2614747"/>
            <a:ext cx="0" cy="103338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4CFE38F3-7830-46D8-95EE-69DB62ED465D}"/>
              </a:ext>
            </a:extLst>
          </p:cNvPr>
          <p:cNvSpPr/>
          <p:nvPr/>
        </p:nvSpPr>
        <p:spPr>
          <a:xfrm>
            <a:off x="10189191" y="2568391"/>
            <a:ext cx="124240" cy="1242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65F62DC2-C651-4B22-B4CB-1846861868F6}"/>
              </a:ext>
            </a:extLst>
          </p:cNvPr>
          <p:cNvSpPr txBox="1"/>
          <p:nvPr/>
        </p:nvSpPr>
        <p:spPr>
          <a:xfrm>
            <a:off x="9242893" y="4423945"/>
            <a:ext cx="2016836" cy="646331"/>
          </a:xfrm>
          <a:prstGeom prst="rect">
            <a:avLst/>
          </a:prstGeom>
          <a:noFill/>
        </p:spPr>
        <p:txBody>
          <a:bodyPr wrap="square" rtlCol="0">
            <a:spAutoFit/>
          </a:bodyPr>
          <a:lstStyle/>
          <a:p>
            <a:pPr algn="ctr"/>
            <a:r>
              <a:rPr lang="en-US" sz="3600" dirty="0" smtClean="0">
                <a:solidFill>
                  <a:srgbClr val="C00000"/>
                </a:solidFill>
                <a:latin typeface="Century Gothic" panose="020B0502020202020204" pitchFamily="34" charset="0"/>
              </a:rPr>
              <a:t>Mar. 24</a:t>
            </a:r>
            <a:endParaRPr lang="en-US" sz="3600" dirty="0">
              <a:solidFill>
                <a:srgbClr val="C00000"/>
              </a:solidFill>
              <a:latin typeface="Century Gothic" panose="020B0502020202020204" pitchFamily="34" charset="0"/>
            </a:endParaRPr>
          </a:p>
        </p:txBody>
      </p:sp>
      <p:sp>
        <p:nvSpPr>
          <p:cNvPr id="52" name="TextBox 51">
            <a:extLst>
              <a:ext uri="{FF2B5EF4-FFF2-40B4-BE49-F238E27FC236}">
                <a16:creationId xmlns:a16="http://schemas.microsoft.com/office/drawing/2014/main" id="{44337E62-7F21-4CD3-9B0D-507A64DF7728}"/>
              </a:ext>
            </a:extLst>
          </p:cNvPr>
          <p:cNvSpPr txBox="1"/>
          <p:nvPr/>
        </p:nvSpPr>
        <p:spPr>
          <a:xfrm>
            <a:off x="9167206" y="1678677"/>
            <a:ext cx="2596835" cy="738664"/>
          </a:xfrm>
          <a:prstGeom prst="rect">
            <a:avLst/>
          </a:prstGeom>
          <a:noFill/>
        </p:spPr>
        <p:txBody>
          <a:bodyPr wrap="square" rtlCol="0">
            <a:spAutoFit/>
          </a:bodyPr>
          <a:lstStyle/>
          <a:p>
            <a:r>
              <a:rPr lang="en-US" sz="1400" dirty="0"/>
              <a:t>The FDA allows treatment of life-threatening COVID-19 cases with convalescent plasma.</a:t>
            </a:r>
          </a:p>
        </p:txBody>
      </p:sp>
      <p:cxnSp>
        <p:nvCxnSpPr>
          <p:cNvPr id="64" name="Straight Connector 63">
            <a:extLst>
              <a:ext uri="{FF2B5EF4-FFF2-40B4-BE49-F238E27FC236}">
                <a16:creationId xmlns:a16="http://schemas.microsoft.com/office/drawing/2014/main" id="{5CE23E97-80CA-4DCE-905B-0371552128FB}"/>
              </a:ext>
            </a:extLst>
          </p:cNvPr>
          <p:cNvCxnSpPr>
            <a:cxnSpLocks/>
          </p:cNvCxnSpPr>
          <p:nvPr/>
        </p:nvCxnSpPr>
        <p:spPr>
          <a:xfrm>
            <a:off x="651657" y="6212376"/>
            <a:ext cx="204886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6AF9195-D1C7-4EAB-9766-CBBD5AC04E3E}"/>
              </a:ext>
            </a:extLst>
          </p:cNvPr>
          <p:cNvCxnSpPr>
            <a:cxnSpLocks/>
          </p:cNvCxnSpPr>
          <p:nvPr/>
        </p:nvCxnSpPr>
        <p:spPr>
          <a:xfrm>
            <a:off x="6040992" y="6213051"/>
            <a:ext cx="204886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267D5D77-7183-46A2-913A-91854EB46B5B}"/>
              </a:ext>
            </a:extLst>
          </p:cNvPr>
          <p:cNvCxnSpPr>
            <a:cxnSpLocks/>
          </p:cNvCxnSpPr>
          <p:nvPr/>
        </p:nvCxnSpPr>
        <p:spPr>
          <a:xfrm>
            <a:off x="3081761" y="1158599"/>
            <a:ext cx="285816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FE4C8AC-856E-47A1-86C3-D3143F6DF56B}"/>
              </a:ext>
            </a:extLst>
          </p:cNvPr>
          <p:cNvCxnSpPr>
            <a:cxnSpLocks/>
          </p:cNvCxnSpPr>
          <p:nvPr/>
        </p:nvCxnSpPr>
        <p:spPr>
          <a:xfrm>
            <a:off x="9226878" y="1572882"/>
            <a:ext cx="231189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AC17817C-AF36-4468-94FC-44DCFF825290}"/>
              </a:ext>
            </a:extLst>
          </p:cNvPr>
          <p:cNvSpPr txBox="1"/>
          <p:nvPr/>
        </p:nvSpPr>
        <p:spPr>
          <a:xfrm>
            <a:off x="2374387" y="210861"/>
            <a:ext cx="7278915" cy="584775"/>
          </a:xfrm>
          <a:prstGeom prst="rect">
            <a:avLst/>
          </a:prstGeom>
          <a:noFill/>
        </p:spPr>
        <p:txBody>
          <a:bodyPr wrap="square" rtlCol="0">
            <a:spAutoFit/>
          </a:bodyPr>
          <a:lstStyle/>
          <a:p>
            <a:pPr algn="ctr"/>
            <a:r>
              <a:rPr lang="en-US" sz="3200" dirty="0" smtClean="0">
                <a:solidFill>
                  <a:srgbClr val="C00000"/>
                </a:solidFill>
                <a:latin typeface="Century Gothic" panose="020B0502020202020204" pitchFamily="34" charset="0"/>
              </a:rPr>
              <a:t>COVID-19: </a:t>
            </a:r>
            <a:r>
              <a:rPr lang="en-US" sz="3200" dirty="0">
                <a:solidFill>
                  <a:srgbClr val="C00000"/>
                </a:solidFill>
                <a:latin typeface="Century Gothic" panose="020B0502020202020204" pitchFamily="34" charset="0"/>
              </a:rPr>
              <a:t>A Timeline</a:t>
            </a:r>
          </a:p>
        </p:txBody>
      </p:sp>
    </p:spTree>
    <p:extLst>
      <p:ext uri="{BB962C8B-B14F-4D97-AF65-F5344CB8AC3E}">
        <p14:creationId xmlns:p14="http://schemas.microsoft.com/office/powerpoint/2010/main" val="93327985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up)">
                                      <p:cBhvr>
                                        <p:cTn id="29" dur="500"/>
                                        <p:tgtEl>
                                          <p:spTgt spid="12"/>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47"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anim calcmode="lin" valueType="num">
                                      <p:cBhvr>
                                        <p:cTn id="45" dur="500" fill="hold"/>
                                        <p:tgtEl>
                                          <p:spTgt spid="16"/>
                                        </p:tgtEl>
                                        <p:attrNameLst>
                                          <p:attrName>ppt_x</p:attrName>
                                        </p:attrNameLst>
                                      </p:cBhvr>
                                      <p:tavLst>
                                        <p:tav tm="0">
                                          <p:val>
                                            <p:strVal val="#ppt_x"/>
                                          </p:val>
                                        </p:tav>
                                        <p:tav tm="100000">
                                          <p:val>
                                            <p:strVal val="#ppt_x"/>
                                          </p:val>
                                        </p:tav>
                                      </p:tavLst>
                                    </p:anim>
                                    <p:anim calcmode="lin" valueType="num">
                                      <p:cBhvr>
                                        <p:cTn id="46" dur="5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anim calcmode="lin" valueType="num">
                                      <p:cBhvr>
                                        <p:cTn id="50" dur="500" fill="hold"/>
                                        <p:tgtEl>
                                          <p:spTgt spid="17"/>
                                        </p:tgtEl>
                                        <p:attrNameLst>
                                          <p:attrName>ppt_x</p:attrName>
                                        </p:attrNameLst>
                                      </p:cBhvr>
                                      <p:tavLst>
                                        <p:tav tm="0">
                                          <p:val>
                                            <p:strVal val="#ppt_x"/>
                                          </p:val>
                                        </p:tav>
                                        <p:tav tm="100000">
                                          <p:val>
                                            <p:strVal val="#ppt_x"/>
                                          </p:val>
                                        </p:tav>
                                      </p:tavLst>
                                    </p:anim>
                                    <p:anim calcmode="lin" valueType="num">
                                      <p:cBhvr>
                                        <p:cTn id="51" dur="500" fill="hold"/>
                                        <p:tgtEl>
                                          <p:spTgt spid="17"/>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wipe(left)">
                                      <p:cBhvr>
                                        <p:cTn id="55" dur="500"/>
                                        <p:tgtEl>
                                          <p:spTgt spid="64"/>
                                        </p:tgtEl>
                                      </p:cBhvr>
                                    </p:animEffect>
                                  </p:childTnLst>
                                </p:cTn>
                              </p:par>
                            </p:childTnLst>
                          </p:cTn>
                        </p:par>
                        <p:par>
                          <p:cTn id="56" fill="hold">
                            <p:stCondLst>
                              <p:cond delay="4000"/>
                            </p:stCondLst>
                            <p:childTnLst>
                              <p:par>
                                <p:cTn id="57" presetID="22" presetClass="entr" presetSubtype="8"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left)">
                                      <p:cBhvr>
                                        <p:cTn id="59" dur="500"/>
                                        <p:tgtEl>
                                          <p:spTgt spid="19"/>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childTnLst>
                          </p:cTn>
                        </p:par>
                        <p:par>
                          <p:cTn id="66" fill="hold">
                            <p:stCondLst>
                              <p:cond delay="5000"/>
                            </p:stCondLst>
                            <p:childTnLst>
                              <p:par>
                                <p:cTn id="67" presetID="53" presetClass="entr" presetSubtype="16"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Effect transition="in" filter="fade">
                                      <p:cBhvr>
                                        <p:cTn id="71" dur="500"/>
                                        <p:tgtEl>
                                          <p:spTgt spid="21"/>
                                        </p:tgtEl>
                                      </p:cBhvr>
                                    </p:animEffect>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Effect transition="in" filter="fade">
                                      <p:cBhvr>
                                        <p:cTn id="77" dur="500"/>
                                        <p:tgtEl>
                                          <p:spTgt spid="22"/>
                                        </p:tgtEl>
                                      </p:cBhvr>
                                    </p:animEffect>
                                  </p:childTnLst>
                                </p:cTn>
                              </p:par>
                            </p:childTnLst>
                          </p:cTn>
                        </p:par>
                        <p:par>
                          <p:cTn id="78" fill="hold">
                            <p:stCondLst>
                              <p:cond delay="6000"/>
                            </p:stCondLst>
                            <p:childTnLst>
                              <p:par>
                                <p:cTn id="79" presetID="22" presetClass="entr" presetSubtype="4" fill="hold"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down)">
                                      <p:cBhvr>
                                        <p:cTn id="81" dur="500"/>
                                        <p:tgtEl>
                                          <p:spTgt spid="23"/>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p:cTn id="85" dur="500" fill="hold"/>
                                        <p:tgtEl>
                                          <p:spTgt spid="24"/>
                                        </p:tgtEl>
                                        <p:attrNameLst>
                                          <p:attrName>ppt_w</p:attrName>
                                        </p:attrNameLst>
                                      </p:cBhvr>
                                      <p:tavLst>
                                        <p:tav tm="0">
                                          <p:val>
                                            <p:fltVal val="0"/>
                                          </p:val>
                                        </p:tav>
                                        <p:tav tm="100000">
                                          <p:val>
                                            <p:strVal val="#ppt_w"/>
                                          </p:val>
                                        </p:tav>
                                      </p:tavLst>
                                    </p:anim>
                                    <p:anim calcmode="lin" valueType="num">
                                      <p:cBhvr>
                                        <p:cTn id="86" dur="500" fill="hold"/>
                                        <p:tgtEl>
                                          <p:spTgt spid="24"/>
                                        </p:tgtEl>
                                        <p:attrNameLst>
                                          <p:attrName>ppt_h</p:attrName>
                                        </p:attrNameLst>
                                      </p:cBhvr>
                                      <p:tavLst>
                                        <p:tav tm="0">
                                          <p:val>
                                            <p:fltVal val="0"/>
                                          </p:val>
                                        </p:tav>
                                        <p:tav tm="100000">
                                          <p:val>
                                            <p:strVal val="#ppt_h"/>
                                          </p:val>
                                        </p:tav>
                                      </p:tavLst>
                                    </p:anim>
                                    <p:animEffect transition="in" filter="fade">
                                      <p:cBhvr>
                                        <p:cTn id="87" dur="500"/>
                                        <p:tgtEl>
                                          <p:spTgt spid="24"/>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Effect transition="in" filter="fade">
                                      <p:cBhvr>
                                        <p:cTn id="93" dur="500"/>
                                        <p:tgtEl>
                                          <p:spTgt spid="18"/>
                                        </p:tgtEl>
                                      </p:cBhvr>
                                    </p:animEffect>
                                  </p:childTnLst>
                                </p:cTn>
                              </p:par>
                              <p:par>
                                <p:cTn id="94" presetID="42" presetClass="entr" presetSubtype="0" fill="hold" grpId="0" nodeType="with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anim calcmode="lin" valueType="num">
                                      <p:cBhvr>
                                        <p:cTn id="97" dur="500" fill="hold"/>
                                        <p:tgtEl>
                                          <p:spTgt spid="25"/>
                                        </p:tgtEl>
                                        <p:attrNameLst>
                                          <p:attrName>ppt_x</p:attrName>
                                        </p:attrNameLst>
                                      </p:cBhvr>
                                      <p:tavLst>
                                        <p:tav tm="0">
                                          <p:val>
                                            <p:strVal val="#ppt_x"/>
                                          </p:val>
                                        </p:tav>
                                        <p:tav tm="100000">
                                          <p:val>
                                            <p:strVal val="#ppt_x"/>
                                          </p:val>
                                        </p:tav>
                                      </p:tavLst>
                                    </p:anim>
                                    <p:anim calcmode="lin" valueType="num">
                                      <p:cBhvr>
                                        <p:cTn id="98" dur="500" fill="hold"/>
                                        <p:tgtEl>
                                          <p:spTgt spid="25"/>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anim calcmode="lin" valueType="num">
                                      <p:cBhvr>
                                        <p:cTn id="102" dur="500" fill="hold"/>
                                        <p:tgtEl>
                                          <p:spTgt spid="26"/>
                                        </p:tgtEl>
                                        <p:attrNameLst>
                                          <p:attrName>ppt_x</p:attrName>
                                        </p:attrNameLst>
                                      </p:cBhvr>
                                      <p:tavLst>
                                        <p:tav tm="0">
                                          <p:val>
                                            <p:strVal val="#ppt_x"/>
                                          </p:val>
                                        </p:tav>
                                        <p:tav tm="100000">
                                          <p:val>
                                            <p:strVal val="#ppt_x"/>
                                          </p:val>
                                        </p:tav>
                                      </p:tavLst>
                                    </p:anim>
                                    <p:anim calcmode="lin" valueType="num">
                                      <p:cBhvr>
                                        <p:cTn id="103" dur="500" fill="hold"/>
                                        <p:tgtEl>
                                          <p:spTgt spid="26"/>
                                        </p:tgtEl>
                                        <p:attrNameLst>
                                          <p:attrName>ppt_y</p:attrName>
                                        </p:attrNameLst>
                                      </p:cBhvr>
                                      <p:tavLst>
                                        <p:tav tm="0">
                                          <p:val>
                                            <p:strVal val="#ppt_y-.1"/>
                                          </p:val>
                                        </p:tav>
                                        <p:tav tm="100000">
                                          <p:val>
                                            <p:strVal val="#ppt_y"/>
                                          </p:val>
                                        </p:tav>
                                      </p:tavLst>
                                    </p:anim>
                                  </p:childTnLst>
                                </p:cTn>
                              </p:par>
                            </p:childTnLst>
                          </p:cTn>
                        </p:par>
                        <p:par>
                          <p:cTn id="104" fill="hold">
                            <p:stCondLst>
                              <p:cond delay="7500"/>
                            </p:stCondLst>
                            <p:childTnLst>
                              <p:par>
                                <p:cTn id="105" presetID="22" presetClass="entr" presetSubtype="8" fill="hold" nodeType="afterEffect">
                                  <p:stCondLst>
                                    <p:cond delay="0"/>
                                  </p:stCondLst>
                                  <p:childTnLst>
                                    <p:set>
                                      <p:cBhvr>
                                        <p:cTn id="106" dur="1" fill="hold">
                                          <p:stCondLst>
                                            <p:cond delay="0"/>
                                          </p:stCondLst>
                                        </p:cTn>
                                        <p:tgtEl>
                                          <p:spTgt spid="68"/>
                                        </p:tgtEl>
                                        <p:attrNameLst>
                                          <p:attrName>style.visibility</p:attrName>
                                        </p:attrNameLst>
                                      </p:cBhvr>
                                      <p:to>
                                        <p:strVal val="visible"/>
                                      </p:to>
                                    </p:set>
                                    <p:animEffect transition="in" filter="wipe(left)">
                                      <p:cBhvr>
                                        <p:cTn id="107" dur="500"/>
                                        <p:tgtEl>
                                          <p:spTgt spid="68"/>
                                        </p:tgtEl>
                                      </p:cBhvr>
                                    </p:animEffect>
                                  </p:childTnLst>
                                </p:cTn>
                              </p:par>
                            </p:childTnLst>
                          </p:cTn>
                        </p:par>
                        <p:par>
                          <p:cTn id="108" fill="hold">
                            <p:stCondLst>
                              <p:cond delay="8000"/>
                            </p:stCondLst>
                            <p:childTnLst>
                              <p:par>
                                <p:cTn id="109" presetID="22" presetClass="entr" presetSubtype="8" fill="hold" nodeType="afterEffect">
                                  <p:stCondLst>
                                    <p:cond delay="0"/>
                                  </p:stCondLst>
                                  <p:childTnLst>
                                    <p:set>
                                      <p:cBhvr>
                                        <p:cTn id="110" dur="1" fill="hold">
                                          <p:stCondLst>
                                            <p:cond delay="0"/>
                                          </p:stCondLst>
                                        </p:cTn>
                                        <p:tgtEl>
                                          <p:spTgt spid="28"/>
                                        </p:tgtEl>
                                        <p:attrNameLst>
                                          <p:attrName>style.visibility</p:attrName>
                                        </p:attrNameLst>
                                      </p:cBhvr>
                                      <p:to>
                                        <p:strVal val="visible"/>
                                      </p:to>
                                    </p:set>
                                    <p:animEffect transition="in" filter="wipe(left)">
                                      <p:cBhvr>
                                        <p:cTn id="111" dur="500"/>
                                        <p:tgtEl>
                                          <p:spTgt spid="28"/>
                                        </p:tgtEl>
                                      </p:cBhvr>
                                    </p:animEffect>
                                  </p:childTnLst>
                                </p:cTn>
                              </p:par>
                            </p:childTnLst>
                          </p:cTn>
                        </p:par>
                        <p:par>
                          <p:cTn id="112" fill="hold">
                            <p:stCondLst>
                              <p:cond delay="8500"/>
                            </p:stCondLst>
                            <p:childTnLst>
                              <p:par>
                                <p:cTn id="113" presetID="53" presetClass="entr" presetSubtype="16"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 calcmode="lin" valueType="num">
                                      <p:cBhvr>
                                        <p:cTn id="115" dur="500" fill="hold"/>
                                        <p:tgtEl>
                                          <p:spTgt spid="29"/>
                                        </p:tgtEl>
                                        <p:attrNameLst>
                                          <p:attrName>ppt_w</p:attrName>
                                        </p:attrNameLst>
                                      </p:cBhvr>
                                      <p:tavLst>
                                        <p:tav tm="0">
                                          <p:val>
                                            <p:fltVal val="0"/>
                                          </p:val>
                                        </p:tav>
                                        <p:tav tm="100000">
                                          <p:val>
                                            <p:strVal val="#ppt_w"/>
                                          </p:val>
                                        </p:tav>
                                      </p:tavLst>
                                    </p:anim>
                                    <p:anim calcmode="lin" valueType="num">
                                      <p:cBhvr>
                                        <p:cTn id="116" dur="500" fill="hold"/>
                                        <p:tgtEl>
                                          <p:spTgt spid="29"/>
                                        </p:tgtEl>
                                        <p:attrNameLst>
                                          <p:attrName>ppt_h</p:attrName>
                                        </p:attrNameLst>
                                      </p:cBhvr>
                                      <p:tavLst>
                                        <p:tav tm="0">
                                          <p:val>
                                            <p:fltVal val="0"/>
                                          </p:val>
                                        </p:tav>
                                        <p:tav tm="100000">
                                          <p:val>
                                            <p:strVal val="#ppt_h"/>
                                          </p:val>
                                        </p:tav>
                                      </p:tavLst>
                                    </p:anim>
                                    <p:animEffect transition="in" filter="fade">
                                      <p:cBhvr>
                                        <p:cTn id="117" dur="500"/>
                                        <p:tgtEl>
                                          <p:spTgt spid="29"/>
                                        </p:tgtEl>
                                      </p:cBhvr>
                                    </p:animEffect>
                                  </p:childTnLst>
                                </p:cTn>
                              </p:par>
                            </p:childTnLst>
                          </p:cTn>
                        </p:par>
                        <p:par>
                          <p:cTn id="118" fill="hold">
                            <p:stCondLst>
                              <p:cond delay="9000"/>
                            </p:stCondLst>
                            <p:childTnLst>
                              <p:par>
                                <p:cTn id="119" presetID="53" presetClass="entr" presetSubtype="16" fill="hold" grpId="0" nodeType="afterEffect">
                                  <p:stCondLst>
                                    <p:cond delay="0"/>
                                  </p:stCondLst>
                                  <p:childTnLst>
                                    <p:set>
                                      <p:cBhvr>
                                        <p:cTn id="120" dur="1" fill="hold">
                                          <p:stCondLst>
                                            <p:cond delay="0"/>
                                          </p:stCondLst>
                                        </p:cTn>
                                        <p:tgtEl>
                                          <p:spTgt spid="30"/>
                                        </p:tgtEl>
                                        <p:attrNameLst>
                                          <p:attrName>style.visibility</p:attrName>
                                        </p:attrNameLst>
                                      </p:cBhvr>
                                      <p:to>
                                        <p:strVal val="visible"/>
                                      </p:to>
                                    </p:set>
                                    <p:anim calcmode="lin" valueType="num">
                                      <p:cBhvr>
                                        <p:cTn id="121" dur="500" fill="hold"/>
                                        <p:tgtEl>
                                          <p:spTgt spid="30"/>
                                        </p:tgtEl>
                                        <p:attrNameLst>
                                          <p:attrName>ppt_w</p:attrName>
                                        </p:attrNameLst>
                                      </p:cBhvr>
                                      <p:tavLst>
                                        <p:tav tm="0">
                                          <p:val>
                                            <p:fltVal val="0"/>
                                          </p:val>
                                        </p:tav>
                                        <p:tav tm="100000">
                                          <p:val>
                                            <p:strVal val="#ppt_w"/>
                                          </p:val>
                                        </p:tav>
                                      </p:tavLst>
                                    </p:anim>
                                    <p:anim calcmode="lin" valueType="num">
                                      <p:cBhvr>
                                        <p:cTn id="122" dur="500" fill="hold"/>
                                        <p:tgtEl>
                                          <p:spTgt spid="30"/>
                                        </p:tgtEl>
                                        <p:attrNameLst>
                                          <p:attrName>ppt_h</p:attrName>
                                        </p:attrNameLst>
                                      </p:cBhvr>
                                      <p:tavLst>
                                        <p:tav tm="0">
                                          <p:val>
                                            <p:fltVal val="0"/>
                                          </p:val>
                                        </p:tav>
                                        <p:tav tm="100000">
                                          <p:val>
                                            <p:strVal val="#ppt_h"/>
                                          </p:val>
                                        </p:tav>
                                      </p:tavLst>
                                    </p:anim>
                                    <p:animEffect transition="in" filter="fade">
                                      <p:cBhvr>
                                        <p:cTn id="123" dur="500"/>
                                        <p:tgtEl>
                                          <p:spTgt spid="30"/>
                                        </p:tgtEl>
                                      </p:cBhvr>
                                    </p:animEffect>
                                  </p:childTnLst>
                                </p:cTn>
                              </p:par>
                            </p:childTnLst>
                          </p:cTn>
                        </p:par>
                        <p:par>
                          <p:cTn id="124" fill="hold">
                            <p:stCondLst>
                              <p:cond delay="9500"/>
                            </p:stCondLst>
                            <p:childTnLst>
                              <p:par>
                                <p:cTn id="125" presetID="53" presetClass="entr" presetSubtype="16" fill="hold" grpId="0" nodeType="afterEffect">
                                  <p:stCondLst>
                                    <p:cond delay="0"/>
                                  </p:stCondLst>
                                  <p:childTnLst>
                                    <p:set>
                                      <p:cBhvr>
                                        <p:cTn id="126" dur="1" fill="hold">
                                          <p:stCondLst>
                                            <p:cond delay="0"/>
                                          </p:stCondLst>
                                        </p:cTn>
                                        <p:tgtEl>
                                          <p:spTgt spid="31"/>
                                        </p:tgtEl>
                                        <p:attrNameLst>
                                          <p:attrName>style.visibility</p:attrName>
                                        </p:attrNameLst>
                                      </p:cBhvr>
                                      <p:to>
                                        <p:strVal val="visible"/>
                                      </p:to>
                                    </p:set>
                                    <p:anim calcmode="lin" valueType="num">
                                      <p:cBhvr>
                                        <p:cTn id="127" dur="500" fill="hold"/>
                                        <p:tgtEl>
                                          <p:spTgt spid="31"/>
                                        </p:tgtEl>
                                        <p:attrNameLst>
                                          <p:attrName>ppt_w</p:attrName>
                                        </p:attrNameLst>
                                      </p:cBhvr>
                                      <p:tavLst>
                                        <p:tav tm="0">
                                          <p:val>
                                            <p:fltVal val="0"/>
                                          </p:val>
                                        </p:tav>
                                        <p:tav tm="100000">
                                          <p:val>
                                            <p:strVal val="#ppt_w"/>
                                          </p:val>
                                        </p:tav>
                                      </p:tavLst>
                                    </p:anim>
                                    <p:anim calcmode="lin" valueType="num">
                                      <p:cBhvr>
                                        <p:cTn id="128" dur="500" fill="hold"/>
                                        <p:tgtEl>
                                          <p:spTgt spid="31"/>
                                        </p:tgtEl>
                                        <p:attrNameLst>
                                          <p:attrName>ppt_h</p:attrName>
                                        </p:attrNameLst>
                                      </p:cBhvr>
                                      <p:tavLst>
                                        <p:tav tm="0">
                                          <p:val>
                                            <p:fltVal val="0"/>
                                          </p:val>
                                        </p:tav>
                                        <p:tav tm="100000">
                                          <p:val>
                                            <p:strVal val="#ppt_h"/>
                                          </p:val>
                                        </p:tav>
                                      </p:tavLst>
                                    </p:anim>
                                    <p:animEffect transition="in" filter="fade">
                                      <p:cBhvr>
                                        <p:cTn id="129" dur="500"/>
                                        <p:tgtEl>
                                          <p:spTgt spid="31"/>
                                        </p:tgtEl>
                                      </p:cBhvr>
                                    </p:animEffect>
                                  </p:childTnLst>
                                </p:cTn>
                              </p:par>
                            </p:childTnLst>
                          </p:cTn>
                        </p:par>
                        <p:par>
                          <p:cTn id="130" fill="hold">
                            <p:stCondLst>
                              <p:cond delay="10000"/>
                            </p:stCondLst>
                            <p:childTnLst>
                              <p:par>
                                <p:cTn id="131" presetID="22" presetClass="entr" presetSubtype="1" fill="hold" nodeType="afterEffect">
                                  <p:stCondLst>
                                    <p:cond delay="0"/>
                                  </p:stCondLst>
                                  <p:childTnLst>
                                    <p:set>
                                      <p:cBhvr>
                                        <p:cTn id="132" dur="1" fill="hold">
                                          <p:stCondLst>
                                            <p:cond delay="0"/>
                                          </p:stCondLst>
                                        </p:cTn>
                                        <p:tgtEl>
                                          <p:spTgt spid="32"/>
                                        </p:tgtEl>
                                        <p:attrNameLst>
                                          <p:attrName>style.visibility</p:attrName>
                                        </p:attrNameLst>
                                      </p:cBhvr>
                                      <p:to>
                                        <p:strVal val="visible"/>
                                      </p:to>
                                    </p:set>
                                    <p:animEffect transition="in" filter="wipe(up)">
                                      <p:cBhvr>
                                        <p:cTn id="133" dur="500"/>
                                        <p:tgtEl>
                                          <p:spTgt spid="32"/>
                                        </p:tgtEl>
                                      </p:cBhvr>
                                    </p:animEffect>
                                  </p:childTnLst>
                                </p:cTn>
                              </p:par>
                            </p:childTnLst>
                          </p:cTn>
                        </p:par>
                        <p:par>
                          <p:cTn id="134" fill="hold">
                            <p:stCondLst>
                              <p:cond delay="10500"/>
                            </p:stCondLst>
                            <p:childTnLst>
                              <p:par>
                                <p:cTn id="135" presetID="53" presetClass="entr" presetSubtype="16" fill="hold" grpId="0" nodeType="after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cTn>
                              </p:par>
                            </p:childTnLst>
                          </p:cTn>
                        </p:par>
                        <p:par>
                          <p:cTn id="140" fill="hold">
                            <p:stCondLst>
                              <p:cond delay="11000"/>
                            </p:stCondLst>
                            <p:childTnLst>
                              <p:par>
                                <p:cTn id="141" presetID="53" presetClass="entr" presetSubtype="16"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p:cTn id="143" dur="500" fill="hold"/>
                                        <p:tgtEl>
                                          <p:spTgt spid="27"/>
                                        </p:tgtEl>
                                        <p:attrNameLst>
                                          <p:attrName>ppt_w</p:attrName>
                                        </p:attrNameLst>
                                      </p:cBhvr>
                                      <p:tavLst>
                                        <p:tav tm="0">
                                          <p:val>
                                            <p:fltVal val="0"/>
                                          </p:val>
                                        </p:tav>
                                        <p:tav tm="100000">
                                          <p:val>
                                            <p:strVal val="#ppt_w"/>
                                          </p:val>
                                        </p:tav>
                                      </p:tavLst>
                                    </p:anim>
                                    <p:anim calcmode="lin" valueType="num">
                                      <p:cBhvr>
                                        <p:cTn id="144" dur="500" fill="hold"/>
                                        <p:tgtEl>
                                          <p:spTgt spid="27"/>
                                        </p:tgtEl>
                                        <p:attrNameLst>
                                          <p:attrName>ppt_h</p:attrName>
                                        </p:attrNameLst>
                                      </p:cBhvr>
                                      <p:tavLst>
                                        <p:tav tm="0">
                                          <p:val>
                                            <p:fltVal val="0"/>
                                          </p:val>
                                        </p:tav>
                                        <p:tav tm="100000">
                                          <p:val>
                                            <p:strVal val="#ppt_h"/>
                                          </p:val>
                                        </p:tav>
                                      </p:tavLst>
                                    </p:anim>
                                    <p:animEffect transition="in" filter="fade">
                                      <p:cBhvr>
                                        <p:cTn id="145" dur="500"/>
                                        <p:tgtEl>
                                          <p:spTgt spid="27"/>
                                        </p:tgtEl>
                                      </p:cBhvr>
                                    </p:animEffect>
                                  </p:childTnLst>
                                </p:cTn>
                              </p:par>
                              <p:par>
                                <p:cTn id="146" presetID="47" presetClass="entr" presetSubtype="0" fill="hold" grpId="0" nodeType="withEffect">
                                  <p:stCondLst>
                                    <p:cond delay="0"/>
                                  </p:stCondLst>
                                  <p:childTnLst>
                                    <p:set>
                                      <p:cBhvr>
                                        <p:cTn id="147" dur="1" fill="hold">
                                          <p:stCondLst>
                                            <p:cond delay="0"/>
                                          </p:stCondLst>
                                        </p:cTn>
                                        <p:tgtEl>
                                          <p:spTgt spid="34"/>
                                        </p:tgtEl>
                                        <p:attrNameLst>
                                          <p:attrName>style.visibility</p:attrName>
                                        </p:attrNameLst>
                                      </p:cBhvr>
                                      <p:to>
                                        <p:strVal val="visible"/>
                                      </p:to>
                                    </p:set>
                                    <p:animEffect transition="in" filter="fade">
                                      <p:cBhvr>
                                        <p:cTn id="148" dur="500"/>
                                        <p:tgtEl>
                                          <p:spTgt spid="34"/>
                                        </p:tgtEl>
                                      </p:cBhvr>
                                    </p:animEffect>
                                    <p:anim calcmode="lin" valueType="num">
                                      <p:cBhvr>
                                        <p:cTn id="149" dur="500" fill="hold"/>
                                        <p:tgtEl>
                                          <p:spTgt spid="34"/>
                                        </p:tgtEl>
                                        <p:attrNameLst>
                                          <p:attrName>ppt_x</p:attrName>
                                        </p:attrNameLst>
                                      </p:cBhvr>
                                      <p:tavLst>
                                        <p:tav tm="0">
                                          <p:val>
                                            <p:strVal val="#ppt_x"/>
                                          </p:val>
                                        </p:tav>
                                        <p:tav tm="100000">
                                          <p:val>
                                            <p:strVal val="#ppt_x"/>
                                          </p:val>
                                        </p:tav>
                                      </p:tavLst>
                                    </p:anim>
                                    <p:anim calcmode="lin" valueType="num">
                                      <p:cBhvr>
                                        <p:cTn id="150" dur="500" fill="hold"/>
                                        <p:tgtEl>
                                          <p:spTgt spid="34"/>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35"/>
                                        </p:tgtEl>
                                        <p:attrNameLst>
                                          <p:attrName>style.visibility</p:attrName>
                                        </p:attrNameLst>
                                      </p:cBhvr>
                                      <p:to>
                                        <p:strVal val="visible"/>
                                      </p:to>
                                    </p:set>
                                    <p:animEffect transition="in" filter="fade">
                                      <p:cBhvr>
                                        <p:cTn id="153" dur="500"/>
                                        <p:tgtEl>
                                          <p:spTgt spid="35"/>
                                        </p:tgtEl>
                                      </p:cBhvr>
                                    </p:animEffect>
                                    <p:anim calcmode="lin" valueType="num">
                                      <p:cBhvr>
                                        <p:cTn id="154" dur="500" fill="hold"/>
                                        <p:tgtEl>
                                          <p:spTgt spid="35"/>
                                        </p:tgtEl>
                                        <p:attrNameLst>
                                          <p:attrName>ppt_x</p:attrName>
                                        </p:attrNameLst>
                                      </p:cBhvr>
                                      <p:tavLst>
                                        <p:tav tm="0">
                                          <p:val>
                                            <p:strVal val="#ppt_x"/>
                                          </p:val>
                                        </p:tav>
                                        <p:tav tm="100000">
                                          <p:val>
                                            <p:strVal val="#ppt_x"/>
                                          </p:val>
                                        </p:tav>
                                      </p:tavLst>
                                    </p:anim>
                                    <p:anim calcmode="lin" valueType="num">
                                      <p:cBhvr>
                                        <p:cTn id="155" dur="500" fill="hold"/>
                                        <p:tgtEl>
                                          <p:spTgt spid="35"/>
                                        </p:tgtEl>
                                        <p:attrNameLst>
                                          <p:attrName>ppt_y</p:attrName>
                                        </p:attrNameLst>
                                      </p:cBhvr>
                                      <p:tavLst>
                                        <p:tav tm="0">
                                          <p:val>
                                            <p:strVal val="#ppt_y+.1"/>
                                          </p:val>
                                        </p:tav>
                                        <p:tav tm="100000">
                                          <p:val>
                                            <p:strVal val="#ppt_y"/>
                                          </p:val>
                                        </p:tav>
                                      </p:tavLst>
                                    </p:anim>
                                  </p:childTnLst>
                                </p:cTn>
                              </p:par>
                            </p:childTnLst>
                          </p:cTn>
                        </p:par>
                        <p:par>
                          <p:cTn id="156" fill="hold">
                            <p:stCondLst>
                              <p:cond delay="11500"/>
                            </p:stCondLst>
                            <p:childTnLst>
                              <p:par>
                                <p:cTn id="157" presetID="22" presetClass="entr" presetSubtype="8" fill="hold" nodeType="afterEffect">
                                  <p:stCondLst>
                                    <p:cond delay="0"/>
                                  </p:stCondLst>
                                  <p:childTnLst>
                                    <p:set>
                                      <p:cBhvr>
                                        <p:cTn id="158" dur="1" fill="hold">
                                          <p:stCondLst>
                                            <p:cond delay="0"/>
                                          </p:stCondLst>
                                        </p:cTn>
                                        <p:tgtEl>
                                          <p:spTgt spid="66"/>
                                        </p:tgtEl>
                                        <p:attrNameLst>
                                          <p:attrName>style.visibility</p:attrName>
                                        </p:attrNameLst>
                                      </p:cBhvr>
                                      <p:to>
                                        <p:strVal val="visible"/>
                                      </p:to>
                                    </p:set>
                                    <p:animEffect transition="in" filter="wipe(left)">
                                      <p:cBhvr>
                                        <p:cTn id="159" dur="500"/>
                                        <p:tgtEl>
                                          <p:spTgt spid="66"/>
                                        </p:tgtEl>
                                      </p:cBhvr>
                                    </p:animEffect>
                                  </p:childTnLst>
                                </p:cTn>
                              </p:par>
                            </p:childTnLst>
                          </p:cTn>
                        </p:par>
                        <p:par>
                          <p:cTn id="160" fill="hold">
                            <p:stCondLst>
                              <p:cond delay="12000"/>
                            </p:stCondLst>
                            <p:childTnLst>
                              <p:par>
                                <p:cTn id="161" presetID="22" presetClass="entr" presetSubtype="8" fill="hold" nodeType="afterEffect">
                                  <p:stCondLst>
                                    <p:cond delay="0"/>
                                  </p:stCondLst>
                                  <p:childTnLst>
                                    <p:set>
                                      <p:cBhvr>
                                        <p:cTn id="162" dur="1" fill="hold">
                                          <p:stCondLst>
                                            <p:cond delay="0"/>
                                          </p:stCondLst>
                                        </p:cTn>
                                        <p:tgtEl>
                                          <p:spTgt spid="44"/>
                                        </p:tgtEl>
                                        <p:attrNameLst>
                                          <p:attrName>style.visibility</p:attrName>
                                        </p:attrNameLst>
                                      </p:cBhvr>
                                      <p:to>
                                        <p:strVal val="visible"/>
                                      </p:to>
                                    </p:set>
                                    <p:animEffect transition="in" filter="wipe(left)">
                                      <p:cBhvr>
                                        <p:cTn id="163" dur="500"/>
                                        <p:tgtEl>
                                          <p:spTgt spid="44"/>
                                        </p:tgtEl>
                                      </p:cBhvr>
                                    </p:animEffect>
                                  </p:childTnLst>
                                </p:cTn>
                              </p:par>
                            </p:childTnLst>
                          </p:cTn>
                        </p:par>
                        <p:par>
                          <p:cTn id="164" fill="hold">
                            <p:stCondLst>
                              <p:cond delay="12500"/>
                            </p:stCondLst>
                            <p:childTnLst>
                              <p:par>
                                <p:cTn id="165" presetID="53" presetClass="entr" presetSubtype="16" fill="hold" grpId="0" nodeType="afterEffect">
                                  <p:stCondLst>
                                    <p:cond delay="0"/>
                                  </p:stCondLst>
                                  <p:childTnLst>
                                    <p:set>
                                      <p:cBhvr>
                                        <p:cTn id="166" dur="1" fill="hold">
                                          <p:stCondLst>
                                            <p:cond delay="0"/>
                                          </p:stCondLst>
                                        </p:cTn>
                                        <p:tgtEl>
                                          <p:spTgt spid="46"/>
                                        </p:tgtEl>
                                        <p:attrNameLst>
                                          <p:attrName>style.visibility</p:attrName>
                                        </p:attrNameLst>
                                      </p:cBhvr>
                                      <p:to>
                                        <p:strVal val="visible"/>
                                      </p:to>
                                    </p:set>
                                    <p:anim calcmode="lin" valueType="num">
                                      <p:cBhvr>
                                        <p:cTn id="167" dur="500" fill="hold"/>
                                        <p:tgtEl>
                                          <p:spTgt spid="46"/>
                                        </p:tgtEl>
                                        <p:attrNameLst>
                                          <p:attrName>ppt_w</p:attrName>
                                        </p:attrNameLst>
                                      </p:cBhvr>
                                      <p:tavLst>
                                        <p:tav tm="0">
                                          <p:val>
                                            <p:fltVal val="0"/>
                                          </p:val>
                                        </p:tav>
                                        <p:tav tm="100000">
                                          <p:val>
                                            <p:strVal val="#ppt_w"/>
                                          </p:val>
                                        </p:tav>
                                      </p:tavLst>
                                    </p:anim>
                                    <p:anim calcmode="lin" valueType="num">
                                      <p:cBhvr>
                                        <p:cTn id="168" dur="500" fill="hold"/>
                                        <p:tgtEl>
                                          <p:spTgt spid="46"/>
                                        </p:tgtEl>
                                        <p:attrNameLst>
                                          <p:attrName>ppt_h</p:attrName>
                                        </p:attrNameLst>
                                      </p:cBhvr>
                                      <p:tavLst>
                                        <p:tav tm="0">
                                          <p:val>
                                            <p:fltVal val="0"/>
                                          </p:val>
                                        </p:tav>
                                        <p:tav tm="100000">
                                          <p:val>
                                            <p:strVal val="#ppt_h"/>
                                          </p:val>
                                        </p:tav>
                                      </p:tavLst>
                                    </p:anim>
                                    <p:animEffect transition="in" filter="fade">
                                      <p:cBhvr>
                                        <p:cTn id="169" dur="500"/>
                                        <p:tgtEl>
                                          <p:spTgt spid="46"/>
                                        </p:tgtEl>
                                      </p:cBhvr>
                                    </p:animEffect>
                                  </p:childTnLst>
                                </p:cTn>
                              </p:par>
                            </p:childTnLst>
                          </p:cTn>
                        </p:par>
                        <p:par>
                          <p:cTn id="170" fill="hold">
                            <p:stCondLst>
                              <p:cond delay="13000"/>
                            </p:stCondLst>
                            <p:childTnLst>
                              <p:par>
                                <p:cTn id="171" presetID="53" presetClass="entr" presetSubtype="16" fill="hold" grpId="0" nodeType="afterEffect">
                                  <p:stCondLst>
                                    <p:cond delay="0"/>
                                  </p:stCondLst>
                                  <p:childTnLst>
                                    <p:set>
                                      <p:cBhvr>
                                        <p:cTn id="172" dur="1" fill="hold">
                                          <p:stCondLst>
                                            <p:cond delay="0"/>
                                          </p:stCondLst>
                                        </p:cTn>
                                        <p:tgtEl>
                                          <p:spTgt spid="47"/>
                                        </p:tgtEl>
                                        <p:attrNameLst>
                                          <p:attrName>style.visibility</p:attrName>
                                        </p:attrNameLst>
                                      </p:cBhvr>
                                      <p:to>
                                        <p:strVal val="visible"/>
                                      </p:to>
                                    </p:set>
                                    <p:anim calcmode="lin" valueType="num">
                                      <p:cBhvr>
                                        <p:cTn id="173" dur="500" fill="hold"/>
                                        <p:tgtEl>
                                          <p:spTgt spid="47"/>
                                        </p:tgtEl>
                                        <p:attrNameLst>
                                          <p:attrName>ppt_w</p:attrName>
                                        </p:attrNameLst>
                                      </p:cBhvr>
                                      <p:tavLst>
                                        <p:tav tm="0">
                                          <p:val>
                                            <p:fltVal val="0"/>
                                          </p:val>
                                        </p:tav>
                                        <p:tav tm="100000">
                                          <p:val>
                                            <p:strVal val="#ppt_w"/>
                                          </p:val>
                                        </p:tav>
                                      </p:tavLst>
                                    </p:anim>
                                    <p:anim calcmode="lin" valueType="num">
                                      <p:cBhvr>
                                        <p:cTn id="174" dur="500" fill="hold"/>
                                        <p:tgtEl>
                                          <p:spTgt spid="47"/>
                                        </p:tgtEl>
                                        <p:attrNameLst>
                                          <p:attrName>ppt_h</p:attrName>
                                        </p:attrNameLst>
                                      </p:cBhvr>
                                      <p:tavLst>
                                        <p:tav tm="0">
                                          <p:val>
                                            <p:fltVal val="0"/>
                                          </p:val>
                                        </p:tav>
                                        <p:tav tm="100000">
                                          <p:val>
                                            <p:strVal val="#ppt_h"/>
                                          </p:val>
                                        </p:tav>
                                      </p:tavLst>
                                    </p:anim>
                                    <p:animEffect transition="in" filter="fade">
                                      <p:cBhvr>
                                        <p:cTn id="175" dur="500"/>
                                        <p:tgtEl>
                                          <p:spTgt spid="47"/>
                                        </p:tgtEl>
                                      </p:cBhvr>
                                    </p:animEffect>
                                  </p:childTnLst>
                                </p:cTn>
                              </p:par>
                            </p:childTnLst>
                          </p:cTn>
                        </p:par>
                        <p:par>
                          <p:cTn id="176" fill="hold">
                            <p:stCondLst>
                              <p:cond delay="13500"/>
                            </p:stCondLst>
                            <p:childTnLst>
                              <p:par>
                                <p:cTn id="177" presetID="53" presetClass="entr" presetSubtype="16" fill="hold" grpId="0" nodeType="afterEffect">
                                  <p:stCondLst>
                                    <p:cond delay="0"/>
                                  </p:stCondLst>
                                  <p:childTnLst>
                                    <p:set>
                                      <p:cBhvr>
                                        <p:cTn id="178" dur="1" fill="hold">
                                          <p:stCondLst>
                                            <p:cond delay="0"/>
                                          </p:stCondLst>
                                        </p:cTn>
                                        <p:tgtEl>
                                          <p:spTgt spid="48"/>
                                        </p:tgtEl>
                                        <p:attrNameLst>
                                          <p:attrName>style.visibility</p:attrName>
                                        </p:attrNameLst>
                                      </p:cBhvr>
                                      <p:to>
                                        <p:strVal val="visible"/>
                                      </p:to>
                                    </p:set>
                                    <p:anim calcmode="lin" valueType="num">
                                      <p:cBhvr>
                                        <p:cTn id="179" dur="500" fill="hold"/>
                                        <p:tgtEl>
                                          <p:spTgt spid="48"/>
                                        </p:tgtEl>
                                        <p:attrNameLst>
                                          <p:attrName>ppt_w</p:attrName>
                                        </p:attrNameLst>
                                      </p:cBhvr>
                                      <p:tavLst>
                                        <p:tav tm="0">
                                          <p:val>
                                            <p:fltVal val="0"/>
                                          </p:val>
                                        </p:tav>
                                        <p:tav tm="100000">
                                          <p:val>
                                            <p:strVal val="#ppt_w"/>
                                          </p:val>
                                        </p:tav>
                                      </p:tavLst>
                                    </p:anim>
                                    <p:anim calcmode="lin" valueType="num">
                                      <p:cBhvr>
                                        <p:cTn id="180" dur="500" fill="hold"/>
                                        <p:tgtEl>
                                          <p:spTgt spid="48"/>
                                        </p:tgtEl>
                                        <p:attrNameLst>
                                          <p:attrName>ppt_h</p:attrName>
                                        </p:attrNameLst>
                                      </p:cBhvr>
                                      <p:tavLst>
                                        <p:tav tm="0">
                                          <p:val>
                                            <p:fltVal val="0"/>
                                          </p:val>
                                        </p:tav>
                                        <p:tav tm="100000">
                                          <p:val>
                                            <p:strVal val="#ppt_h"/>
                                          </p:val>
                                        </p:tav>
                                      </p:tavLst>
                                    </p:anim>
                                    <p:animEffect transition="in" filter="fade">
                                      <p:cBhvr>
                                        <p:cTn id="181" dur="500"/>
                                        <p:tgtEl>
                                          <p:spTgt spid="48"/>
                                        </p:tgtEl>
                                      </p:cBhvr>
                                    </p:animEffect>
                                  </p:childTnLst>
                                </p:cTn>
                              </p:par>
                            </p:childTnLst>
                          </p:cTn>
                        </p:par>
                        <p:par>
                          <p:cTn id="182" fill="hold">
                            <p:stCondLst>
                              <p:cond delay="14000"/>
                            </p:stCondLst>
                            <p:childTnLst>
                              <p:par>
                                <p:cTn id="183" presetID="22" presetClass="entr" presetSubtype="4" fill="hold" nodeType="afterEffect">
                                  <p:stCondLst>
                                    <p:cond delay="0"/>
                                  </p:stCondLst>
                                  <p:childTnLst>
                                    <p:set>
                                      <p:cBhvr>
                                        <p:cTn id="184" dur="1" fill="hold">
                                          <p:stCondLst>
                                            <p:cond delay="0"/>
                                          </p:stCondLst>
                                        </p:cTn>
                                        <p:tgtEl>
                                          <p:spTgt spid="49"/>
                                        </p:tgtEl>
                                        <p:attrNameLst>
                                          <p:attrName>style.visibility</p:attrName>
                                        </p:attrNameLst>
                                      </p:cBhvr>
                                      <p:to>
                                        <p:strVal val="visible"/>
                                      </p:to>
                                    </p:set>
                                    <p:animEffect transition="in" filter="wipe(down)">
                                      <p:cBhvr>
                                        <p:cTn id="185" dur="500"/>
                                        <p:tgtEl>
                                          <p:spTgt spid="49"/>
                                        </p:tgtEl>
                                      </p:cBhvr>
                                    </p:animEffect>
                                  </p:childTnLst>
                                </p:cTn>
                              </p:par>
                            </p:childTnLst>
                          </p:cTn>
                        </p:par>
                        <p:par>
                          <p:cTn id="186" fill="hold">
                            <p:stCondLst>
                              <p:cond delay="14500"/>
                            </p:stCondLst>
                            <p:childTnLst>
                              <p:par>
                                <p:cTn id="187" presetID="53" presetClass="entr" presetSubtype="16" fill="hold" grpId="0" nodeType="afterEffect">
                                  <p:stCondLst>
                                    <p:cond delay="0"/>
                                  </p:stCondLst>
                                  <p:childTnLst>
                                    <p:set>
                                      <p:cBhvr>
                                        <p:cTn id="188" dur="1" fill="hold">
                                          <p:stCondLst>
                                            <p:cond delay="0"/>
                                          </p:stCondLst>
                                        </p:cTn>
                                        <p:tgtEl>
                                          <p:spTgt spid="50"/>
                                        </p:tgtEl>
                                        <p:attrNameLst>
                                          <p:attrName>style.visibility</p:attrName>
                                        </p:attrNameLst>
                                      </p:cBhvr>
                                      <p:to>
                                        <p:strVal val="visible"/>
                                      </p:to>
                                    </p:set>
                                    <p:anim calcmode="lin" valueType="num">
                                      <p:cBhvr>
                                        <p:cTn id="189" dur="500" fill="hold"/>
                                        <p:tgtEl>
                                          <p:spTgt spid="50"/>
                                        </p:tgtEl>
                                        <p:attrNameLst>
                                          <p:attrName>ppt_w</p:attrName>
                                        </p:attrNameLst>
                                      </p:cBhvr>
                                      <p:tavLst>
                                        <p:tav tm="0">
                                          <p:val>
                                            <p:fltVal val="0"/>
                                          </p:val>
                                        </p:tav>
                                        <p:tav tm="100000">
                                          <p:val>
                                            <p:strVal val="#ppt_w"/>
                                          </p:val>
                                        </p:tav>
                                      </p:tavLst>
                                    </p:anim>
                                    <p:anim calcmode="lin" valueType="num">
                                      <p:cBhvr>
                                        <p:cTn id="190" dur="500" fill="hold"/>
                                        <p:tgtEl>
                                          <p:spTgt spid="50"/>
                                        </p:tgtEl>
                                        <p:attrNameLst>
                                          <p:attrName>ppt_h</p:attrName>
                                        </p:attrNameLst>
                                      </p:cBhvr>
                                      <p:tavLst>
                                        <p:tav tm="0">
                                          <p:val>
                                            <p:fltVal val="0"/>
                                          </p:val>
                                        </p:tav>
                                        <p:tav tm="100000">
                                          <p:val>
                                            <p:strVal val="#ppt_h"/>
                                          </p:val>
                                        </p:tav>
                                      </p:tavLst>
                                    </p:anim>
                                    <p:animEffect transition="in" filter="fade">
                                      <p:cBhvr>
                                        <p:cTn id="191" dur="500"/>
                                        <p:tgtEl>
                                          <p:spTgt spid="50"/>
                                        </p:tgtEl>
                                      </p:cBhvr>
                                    </p:animEffect>
                                  </p:childTnLst>
                                </p:cTn>
                              </p:par>
                            </p:childTnLst>
                          </p:cTn>
                        </p:par>
                        <p:par>
                          <p:cTn id="192" fill="hold">
                            <p:stCondLst>
                              <p:cond delay="15000"/>
                            </p:stCondLst>
                            <p:childTnLst>
                              <p:par>
                                <p:cTn id="193" presetID="53" presetClass="entr" presetSubtype="16" fill="hold" grpId="0" nodeType="afterEffect">
                                  <p:stCondLst>
                                    <p:cond delay="0"/>
                                  </p:stCondLst>
                                  <p:childTnLst>
                                    <p:set>
                                      <p:cBhvr>
                                        <p:cTn id="194" dur="1" fill="hold">
                                          <p:stCondLst>
                                            <p:cond delay="0"/>
                                          </p:stCondLst>
                                        </p:cTn>
                                        <p:tgtEl>
                                          <p:spTgt spid="45"/>
                                        </p:tgtEl>
                                        <p:attrNameLst>
                                          <p:attrName>style.visibility</p:attrName>
                                        </p:attrNameLst>
                                      </p:cBhvr>
                                      <p:to>
                                        <p:strVal val="visible"/>
                                      </p:to>
                                    </p:set>
                                    <p:anim calcmode="lin" valueType="num">
                                      <p:cBhvr>
                                        <p:cTn id="195" dur="500" fill="hold"/>
                                        <p:tgtEl>
                                          <p:spTgt spid="45"/>
                                        </p:tgtEl>
                                        <p:attrNameLst>
                                          <p:attrName>ppt_w</p:attrName>
                                        </p:attrNameLst>
                                      </p:cBhvr>
                                      <p:tavLst>
                                        <p:tav tm="0">
                                          <p:val>
                                            <p:fltVal val="0"/>
                                          </p:val>
                                        </p:tav>
                                        <p:tav tm="100000">
                                          <p:val>
                                            <p:strVal val="#ppt_w"/>
                                          </p:val>
                                        </p:tav>
                                      </p:tavLst>
                                    </p:anim>
                                    <p:anim calcmode="lin" valueType="num">
                                      <p:cBhvr>
                                        <p:cTn id="196" dur="500" fill="hold"/>
                                        <p:tgtEl>
                                          <p:spTgt spid="45"/>
                                        </p:tgtEl>
                                        <p:attrNameLst>
                                          <p:attrName>ppt_h</p:attrName>
                                        </p:attrNameLst>
                                      </p:cBhvr>
                                      <p:tavLst>
                                        <p:tav tm="0">
                                          <p:val>
                                            <p:fltVal val="0"/>
                                          </p:val>
                                        </p:tav>
                                        <p:tav tm="100000">
                                          <p:val>
                                            <p:strVal val="#ppt_h"/>
                                          </p:val>
                                        </p:tav>
                                      </p:tavLst>
                                    </p:anim>
                                    <p:animEffect transition="in" filter="fade">
                                      <p:cBhvr>
                                        <p:cTn id="197" dur="500"/>
                                        <p:tgtEl>
                                          <p:spTgt spid="45"/>
                                        </p:tgtEl>
                                      </p:cBhvr>
                                    </p:animEffect>
                                  </p:childTnLst>
                                </p:cTn>
                              </p:par>
                              <p:par>
                                <p:cTn id="198" presetID="42" presetClass="entr" presetSubtype="0" fill="hold" grpId="0" nodeType="withEffect">
                                  <p:stCondLst>
                                    <p:cond delay="0"/>
                                  </p:stCondLst>
                                  <p:childTnLst>
                                    <p:set>
                                      <p:cBhvr>
                                        <p:cTn id="199" dur="1" fill="hold">
                                          <p:stCondLst>
                                            <p:cond delay="0"/>
                                          </p:stCondLst>
                                        </p:cTn>
                                        <p:tgtEl>
                                          <p:spTgt spid="51"/>
                                        </p:tgtEl>
                                        <p:attrNameLst>
                                          <p:attrName>style.visibility</p:attrName>
                                        </p:attrNameLst>
                                      </p:cBhvr>
                                      <p:to>
                                        <p:strVal val="visible"/>
                                      </p:to>
                                    </p:set>
                                    <p:animEffect transition="in" filter="fade">
                                      <p:cBhvr>
                                        <p:cTn id="200" dur="500"/>
                                        <p:tgtEl>
                                          <p:spTgt spid="51"/>
                                        </p:tgtEl>
                                      </p:cBhvr>
                                    </p:animEffect>
                                    <p:anim calcmode="lin" valueType="num">
                                      <p:cBhvr>
                                        <p:cTn id="201" dur="500" fill="hold"/>
                                        <p:tgtEl>
                                          <p:spTgt spid="51"/>
                                        </p:tgtEl>
                                        <p:attrNameLst>
                                          <p:attrName>ppt_x</p:attrName>
                                        </p:attrNameLst>
                                      </p:cBhvr>
                                      <p:tavLst>
                                        <p:tav tm="0">
                                          <p:val>
                                            <p:strVal val="#ppt_x"/>
                                          </p:val>
                                        </p:tav>
                                        <p:tav tm="100000">
                                          <p:val>
                                            <p:strVal val="#ppt_x"/>
                                          </p:val>
                                        </p:tav>
                                      </p:tavLst>
                                    </p:anim>
                                    <p:anim calcmode="lin" valueType="num">
                                      <p:cBhvr>
                                        <p:cTn id="202" dur="500" fill="hold"/>
                                        <p:tgtEl>
                                          <p:spTgt spid="51"/>
                                        </p:tgtEl>
                                        <p:attrNameLst>
                                          <p:attrName>ppt_y</p:attrName>
                                        </p:attrNameLst>
                                      </p:cBhvr>
                                      <p:tavLst>
                                        <p:tav tm="0">
                                          <p:val>
                                            <p:strVal val="#ppt_y+.1"/>
                                          </p:val>
                                        </p:tav>
                                        <p:tav tm="100000">
                                          <p:val>
                                            <p:strVal val="#ppt_y"/>
                                          </p:val>
                                        </p:tav>
                                      </p:tavLst>
                                    </p:anim>
                                  </p:childTnLst>
                                </p:cTn>
                              </p:par>
                              <p:par>
                                <p:cTn id="203" presetID="47" presetClass="entr" presetSubtype="0" fill="hold" grpId="0" nodeType="withEffect">
                                  <p:stCondLst>
                                    <p:cond delay="0"/>
                                  </p:stCondLst>
                                  <p:childTnLst>
                                    <p:set>
                                      <p:cBhvr>
                                        <p:cTn id="204" dur="1" fill="hold">
                                          <p:stCondLst>
                                            <p:cond delay="0"/>
                                          </p:stCondLst>
                                        </p:cTn>
                                        <p:tgtEl>
                                          <p:spTgt spid="52"/>
                                        </p:tgtEl>
                                        <p:attrNameLst>
                                          <p:attrName>style.visibility</p:attrName>
                                        </p:attrNameLst>
                                      </p:cBhvr>
                                      <p:to>
                                        <p:strVal val="visible"/>
                                      </p:to>
                                    </p:set>
                                    <p:animEffect transition="in" filter="fade">
                                      <p:cBhvr>
                                        <p:cTn id="205" dur="500"/>
                                        <p:tgtEl>
                                          <p:spTgt spid="52"/>
                                        </p:tgtEl>
                                      </p:cBhvr>
                                    </p:animEffect>
                                    <p:anim calcmode="lin" valueType="num">
                                      <p:cBhvr>
                                        <p:cTn id="206" dur="500" fill="hold"/>
                                        <p:tgtEl>
                                          <p:spTgt spid="52"/>
                                        </p:tgtEl>
                                        <p:attrNameLst>
                                          <p:attrName>ppt_x</p:attrName>
                                        </p:attrNameLst>
                                      </p:cBhvr>
                                      <p:tavLst>
                                        <p:tav tm="0">
                                          <p:val>
                                            <p:strVal val="#ppt_x"/>
                                          </p:val>
                                        </p:tav>
                                        <p:tav tm="100000">
                                          <p:val>
                                            <p:strVal val="#ppt_x"/>
                                          </p:val>
                                        </p:tav>
                                      </p:tavLst>
                                    </p:anim>
                                    <p:anim calcmode="lin" valueType="num">
                                      <p:cBhvr>
                                        <p:cTn id="207" dur="500" fill="hold"/>
                                        <p:tgtEl>
                                          <p:spTgt spid="52"/>
                                        </p:tgtEl>
                                        <p:attrNameLst>
                                          <p:attrName>ppt_y</p:attrName>
                                        </p:attrNameLst>
                                      </p:cBhvr>
                                      <p:tavLst>
                                        <p:tav tm="0">
                                          <p:val>
                                            <p:strVal val="#ppt_y-.1"/>
                                          </p:val>
                                        </p:tav>
                                        <p:tav tm="100000">
                                          <p:val>
                                            <p:strVal val="#ppt_y"/>
                                          </p:val>
                                        </p:tav>
                                      </p:tavLst>
                                    </p:anim>
                                  </p:childTnLst>
                                </p:cTn>
                              </p:par>
                            </p:childTnLst>
                          </p:cTn>
                        </p:par>
                        <p:par>
                          <p:cTn id="208" fill="hold">
                            <p:stCondLst>
                              <p:cond delay="15500"/>
                            </p:stCondLst>
                            <p:childTnLst>
                              <p:par>
                                <p:cTn id="209" presetID="22" presetClass="entr" presetSubtype="8" fill="hold" nodeType="afterEffect">
                                  <p:stCondLst>
                                    <p:cond delay="0"/>
                                  </p:stCondLst>
                                  <p:childTnLst>
                                    <p:set>
                                      <p:cBhvr>
                                        <p:cTn id="210" dur="1" fill="hold">
                                          <p:stCondLst>
                                            <p:cond delay="0"/>
                                          </p:stCondLst>
                                        </p:cTn>
                                        <p:tgtEl>
                                          <p:spTgt spid="69"/>
                                        </p:tgtEl>
                                        <p:attrNameLst>
                                          <p:attrName>style.visibility</p:attrName>
                                        </p:attrNameLst>
                                      </p:cBhvr>
                                      <p:to>
                                        <p:strVal val="visible"/>
                                      </p:to>
                                    </p:set>
                                    <p:animEffect transition="in" filter="wipe(left)">
                                      <p:cBhvr>
                                        <p:cTn id="21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animBg="1"/>
      <p:bldP spid="9" grpId="0" animBg="1"/>
      <p:bldP spid="10" grpId="0" animBg="1"/>
      <p:bldP spid="14" grpId="0" animBg="1"/>
      <p:bldP spid="16" grpId="0"/>
      <p:bldP spid="17" grpId="0"/>
      <p:bldP spid="18" grpId="0" animBg="1"/>
      <p:bldP spid="20" grpId="0" animBg="1"/>
      <p:bldP spid="21" grpId="0" animBg="1"/>
      <p:bldP spid="22" grpId="0" animBg="1"/>
      <p:bldP spid="24" grpId="0" animBg="1"/>
      <p:bldP spid="25" grpId="0"/>
      <p:bldP spid="26" grpId="0"/>
      <p:bldP spid="27" grpId="0" animBg="1"/>
      <p:bldP spid="29" grpId="0" animBg="1"/>
      <p:bldP spid="30" grpId="0" animBg="1"/>
      <p:bldP spid="31" grpId="0" animBg="1"/>
      <p:bldP spid="33" grpId="0" animBg="1"/>
      <p:bldP spid="34" grpId="0"/>
      <p:bldP spid="35" grpId="0"/>
      <p:bldP spid="45" grpId="0" animBg="1"/>
      <p:bldP spid="46" grpId="0" animBg="1"/>
      <p:bldP spid="47" grpId="0" animBg="1"/>
      <p:bldP spid="48" grpId="0" animBg="1"/>
      <p:bldP spid="50" grpId="0" animBg="1"/>
      <p:bldP spid="51" grpId="0"/>
      <p:bldP spid="5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3049</TotalTime>
  <Words>1422</Words>
  <Application>Microsoft Office PowerPoint</Application>
  <PresentationFormat>Widescreen</PresentationFormat>
  <Paragraphs>105</Paragraphs>
  <Slides>11</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Century Gothic</vt:lpstr>
      <vt:lpstr>Office Theme</vt:lpstr>
      <vt:lpstr>Updates on COVID-19 </vt:lpstr>
      <vt:lpstr>What is COVID-19? </vt:lpstr>
      <vt:lpstr> What are the symptoms of COVID-19? </vt:lpstr>
      <vt:lpstr> How can I protect myself? </vt:lpstr>
      <vt:lpstr> How do I keep from spreading illness to others if I am sick? </vt:lpstr>
      <vt:lpstr>PowerPoint Presentation</vt:lpstr>
      <vt:lpstr>PowerPoint Presentation</vt:lpstr>
      <vt:lpstr>PowerPoint Presentation</vt:lpstr>
      <vt:lpstr>PowerPoint Presentation</vt:lpstr>
      <vt:lpstr>Global Spread is Expected to Continue</vt:lpstr>
      <vt:lpstr>About ASM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ASM Policy Development Process</dc:title>
  <dc:creator>Segal, Allen</dc:creator>
  <cp:lastModifiedBy>Lontok, Katherine</cp:lastModifiedBy>
  <cp:revision>183</cp:revision>
  <dcterms:created xsi:type="dcterms:W3CDTF">2018-10-17T17:12:32Z</dcterms:created>
  <dcterms:modified xsi:type="dcterms:W3CDTF">2020-04-02T20:18:52Z</dcterms:modified>
</cp:coreProperties>
</file>